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sldSz cx="18288000" cy="10287000"/>
  <p:notesSz cx="6858000" cy="9144000"/>
  <p:embeddedFontLst>
    <p:embeddedFont>
      <p:font typeface="Canva Sans" panose="020B0604020202020204" charset="0"/>
      <p:regular r:id="rId15"/>
    </p:embeddedFont>
    <p:embeddedFont>
      <p:font typeface="Canva Sans Bold" panose="020B0604020202020204" charset="0"/>
      <p:regular r:id="rId16"/>
    </p:embeddedFont>
    <p:embeddedFont>
      <p:font typeface="DM Sans" pitchFamily="2" charset="0"/>
      <p:regular r:id="rId17"/>
    </p:embeddedFont>
    <p:embeddedFont>
      <p:font typeface="Montserrat Bold" panose="020B0604020202020204" charset="0"/>
      <p:regular r:id="rId18"/>
    </p:embeddedFont>
    <p:embeddedFont>
      <p:font typeface="Open Sans Bold" panose="020B0604020202020204" charset="0"/>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p:scale>
          <a:sx n="33" d="100"/>
          <a:sy n="33" d="100"/>
        </p:scale>
        <p:origin x="1954" y="68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9/11/2025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9/11/2025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9/11/2025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9/11/2025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9/11/2025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9/11/2025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9/11/2025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9/11/2025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7.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s>
</file>

<file path=ppt/slides/_rels/slide11.xml.rels><?xml version="1.0" encoding="UTF-8" standalone="yes"?>
<Relationships xmlns="http://schemas.openxmlformats.org/package/2006/relationships"><Relationship Id="rId3" Type="http://schemas.openxmlformats.org/officeDocument/2006/relationships/image" Target="../media/image74.png"/><Relationship Id="rId7" Type="http://schemas.openxmlformats.org/officeDocument/2006/relationships/image" Target="../media/image78.png"/><Relationship Id="rId2" Type="http://schemas.openxmlformats.org/officeDocument/2006/relationships/image" Target="../media/image73.png"/><Relationship Id="rId1" Type="http://schemas.openxmlformats.org/officeDocument/2006/relationships/slideLayout" Target="../slideLayouts/slideLayout7.xml"/><Relationship Id="rId6" Type="http://schemas.openxmlformats.org/officeDocument/2006/relationships/image" Target="../media/image77.png"/><Relationship Id="rId5" Type="http://schemas.openxmlformats.org/officeDocument/2006/relationships/image" Target="../media/image76.svg"/><Relationship Id="rId4" Type="http://schemas.openxmlformats.org/officeDocument/2006/relationships/image" Target="../media/image75.png"/></Relationships>
</file>

<file path=ppt/slides/_rels/slide12.xml.rels><?xml version="1.0" encoding="UTF-8" standalone="yes"?>
<Relationships xmlns="http://schemas.openxmlformats.org/package/2006/relationships"><Relationship Id="rId3" Type="http://schemas.openxmlformats.org/officeDocument/2006/relationships/image" Target="../media/image41.svg"/><Relationship Id="rId7" Type="http://schemas.openxmlformats.org/officeDocument/2006/relationships/image" Target="../media/image82.svg"/><Relationship Id="rId2" Type="http://schemas.openxmlformats.org/officeDocument/2006/relationships/image" Target="../media/image40.png"/><Relationship Id="rId1" Type="http://schemas.openxmlformats.org/officeDocument/2006/relationships/slideLayout" Target="../slideLayouts/slideLayout7.xml"/><Relationship Id="rId6" Type="http://schemas.openxmlformats.org/officeDocument/2006/relationships/image" Target="../media/image81.png"/><Relationship Id="rId5" Type="http://schemas.openxmlformats.org/officeDocument/2006/relationships/image" Target="../media/image80.svg"/><Relationship Id="rId4" Type="http://schemas.openxmlformats.org/officeDocument/2006/relationships/image" Target="../media/image79.png"/></Relationships>
</file>

<file path=ppt/slides/_rels/slide13.xml.rels><?xml version="1.0" encoding="UTF-8" standalone="yes"?>
<Relationships xmlns="http://schemas.openxmlformats.org/package/2006/relationships"><Relationship Id="rId3" Type="http://schemas.openxmlformats.org/officeDocument/2006/relationships/image" Target="../media/image84.svg"/><Relationship Id="rId7" Type="http://schemas.openxmlformats.org/officeDocument/2006/relationships/image" Target="../media/image10.svg"/><Relationship Id="rId2" Type="http://schemas.openxmlformats.org/officeDocument/2006/relationships/image" Target="../media/image83.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21.svg"/><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svg"/><Relationship Id="rId7" Type="http://schemas.openxmlformats.org/officeDocument/2006/relationships/image" Target="../media/image10.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image" Target="../media/image8.svg"/><Relationship Id="rId7" Type="http://schemas.openxmlformats.org/officeDocument/2006/relationships/image" Target="../media/image13.sv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0.svg"/><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svg"/><Relationship Id="rId7" Type="http://schemas.openxmlformats.org/officeDocument/2006/relationships/image" Target="../media/image19.sv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svg"/><Relationship Id="rId4" Type="http://schemas.openxmlformats.org/officeDocument/2006/relationships/image" Target="../media/image16.png"/><Relationship Id="rId9" Type="http://schemas.openxmlformats.org/officeDocument/2006/relationships/image" Target="../media/image21.svg"/></Relationships>
</file>

<file path=ppt/slides/_rels/slide5.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3.svg"/><Relationship Id="rId3" Type="http://schemas.openxmlformats.org/officeDocument/2006/relationships/image" Target="../media/image23.svg"/><Relationship Id="rId7" Type="http://schemas.openxmlformats.org/officeDocument/2006/relationships/image" Target="../media/image27.svg"/><Relationship Id="rId12" Type="http://schemas.openxmlformats.org/officeDocument/2006/relationships/image" Target="../media/image32.png"/><Relationship Id="rId17" Type="http://schemas.openxmlformats.org/officeDocument/2006/relationships/image" Target="../media/image37.png"/><Relationship Id="rId2" Type="http://schemas.openxmlformats.org/officeDocument/2006/relationships/image" Target="../media/image22.png"/><Relationship Id="rId16" Type="http://schemas.openxmlformats.org/officeDocument/2006/relationships/image" Target="../media/image36.png"/><Relationship Id="rId1" Type="http://schemas.openxmlformats.org/officeDocument/2006/relationships/slideLayout" Target="../slideLayouts/slideLayout7.xml"/><Relationship Id="rId6" Type="http://schemas.openxmlformats.org/officeDocument/2006/relationships/image" Target="../media/image26.png"/><Relationship Id="rId11" Type="http://schemas.openxmlformats.org/officeDocument/2006/relationships/image" Target="../media/image31.svg"/><Relationship Id="rId5" Type="http://schemas.openxmlformats.org/officeDocument/2006/relationships/image" Target="../media/image25.svg"/><Relationship Id="rId15" Type="http://schemas.openxmlformats.org/officeDocument/2006/relationships/image" Target="../media/image35.png"/><Relationship Id="rId10" Type="http://schemas.openxmlformats.org/officeDocument/2006/relationships/image" Target="../media/image30.png"/><Relationship Id="rId4" Type="http://schemas.openxmlformats.org/officeDocument/2006/relationships/image" Target="../media/image24.png"/><Relationship Id="rId9" Type="http://schemas.openxmlformats.org/officeDocument/2006/relationships/image" Target="../media/image29.svg"/><Relationship Id="rId14" Type="http://schemas.openxmlformats.org/officeDocument/2006/relationships/image" Target="../media/image34.png"/></Relationships>
</file>

<file path=ppt/slides/_rels/slide6.xml.rels><?xml version="1.0" encoding="UTF-8" standalone="yes"?>
<Relationships xmlns="http://schemas.openxmlformats.org/package/2006/relationships"><Relationship Id="rId8" Type="http://schemas.openxmlformats.org/officeDocument/2006/relationships/image" Target="../media/image42.png"/><Relationship Id="rId13" Type="http://schemas.openxmlformats.org/officeDocument/2006/relationships/image" Target="../media/image47.svg"/><Relationship Id="rId3" Type="http://schemas.openxmlformats.org/officeDocument/2006/relationships/image" Target="../media/image39.svg"/><Relationship Id="rId7" Type="http://schemas.openxmlformats.org/officeDocument/2006/relationships/image" Target="../media/image25.svg"/><Relationship Id="rId12" Type="http://schemas.openxmlformats.org/officeDocument/2006/relationships/image" Target="../media/image46.png"/><Relationship Id="rId2" Type="http://schemas.openxmlformats.org/officeDocument/2006/relationships/image" Target="../media/image38.png"/><Relationship Id="rId16" Type="http://schemas.openxmlformats.org/officeDocument/2006/relationships/image" Target="../media/image50.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45.svg"/><Relationship Id="rId5" Type="http://schemas.openxmlformats.org/officeDocument/2006/relationships/image" Target="../media/image41.svg"/><Relationship Id="rId15" Type="http://schemas.openxmlformats.org/officeDocument/2006/relationships/image" Target="../media/image49.svg"/><Relationship Id="rId10" Type="http://schemas.openxmlformats.org/officeDocument/2006/relationships/image" Target="../media/image44.png"/><Relationship Id="rId4" Type="http://schemas.openxmlformats.org/officeDocument/2006/relationships/image" Target="../media/image40.png"/><Relationship Id="rId9" Type="http://schemas.openxmlformats.org/officeDocument/2006/relationships/image" Target="../media/image43.svg"/><Relationship Id="rId14" Type="http://schemas.openxmlformats.org/officeDocument/2006/relationships/image" Target="../media/image48.png"/></Relationships>
</file>

<file path=ppt/slides/_rels/slide7.xml.rels><?xml version="1.0" encoding="UTF-8" standalone="yes"?>
<Relationships xmlns="http://schemas.openxmlformats.org/package/2006/relationships"><Relationship Id="rId8" Type="http://schemas.openxmlformats.org/officeDocument/2006/relationships/image" Target="../media/image57.png"/><Relationship Id="rId13" Type="http://schemas.openxmlformats.org/officeDocument/2006/relationships/image" Target="../media/image62.svg"/><Relationship Id="rId3" Type="http://schemas.openxmlformats.org/officeDocument/2006/relationships/image" Target="../media/image52.svg"/><Relationship Id="rId7" Type="http://schemas.openxmlformats.org/officeDocument/2006/relationships/image" Target="../media/image56.svg"/><Relationship Id="rId12" Type="http://schemas.openxmlformats.org/officeDocument/2006/relationships/image" Target="../media/image61.png"/><Relationship Id="rId17" Type="http://schemas.openxmlformats.org/officeDocument/2006/relationships/image" Target="../media/image10.svg"/><Relationship Id="rId2" Type="http://schemas.openxmlformats.org/officeDocument/2006/relationships/image" Target="../media/image51.png"/><Relationship Id="rId16"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55.png"/><Relationship Id="rId11" Type="http://schemas.openxmlformats.org/officeDocument/2006/relationships/image" Target="../media/image60.svg"/><Relationship Id="rId5" Type="http://schemas.openxmlformats.org/officeDocument/2006/relationships/image" Target="../media/image54.svg"/><Relationship Id="rId15" Type="http://schemas.openxmlformats.org/officeDocument/2006/relationships/image" Target="../media/image8.svg"/><Relationship Id="rId10" Type="http://schemas.openxmlformats.org/officeDocument/2006/relationships/image" Target="../media/image59.png"/><Relationship Id="rId4" Type="http://schemas.openxmlformats.org/officeDocument/2006/relationships/image" Target="../media/image53.png"/><Relationship Id="rId9" Type="http://schemas.openxmlformats.org/officeDocument/2006/relationships/image" Target="../media/image58.svg"/><Relationship Id="rId1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10.sv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7.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1F8E9"/>
        </a:solidFill>
        <a:effectLst/>
      </p:bgPr>
    </p:bg>
    <p:spTree>
      <p:nvGrpSpPr>
        <p:cNvPr id="1" name=""/>
        <p:cNvGrpSpPr/>
        <p:nvPr/>
      </p:nvGrpSpPr>
      <p:grpSpPr>
        <a:xfrm>
          <a:off x="0" y="0"/>
          <a:ext cx="0" cy="0"/>
          <a:chOff x="0" y="0"/>
          <a:chExt cx="0" cy="0"/>
        </a:xfrm>
      </p:grpSpPr>
      <p:sp>
        <p:nvSpPr>
          <p:cNvPr id="2" name="Freeform 2"/>
          <p:cNvSpPr/>
          <p:nvPr/>
        </p:nvSpPr>
        <p:spPr>
          <a:xfrm>
            <a:off x="1674321" y="2985016"/>
            <a:ext cx="606858" cy="582583"/>
          </a:xfrm>
          <a:custGeom>
            <a:avLst/>
            <a:gdLst/>
            <a:ahLst/>
            <a:cxnLst/>
            <a:rect l="l" t="t" r="r" b="b"/>
            <a:pathLst>
              <a:path w="606858" h="582583">
                <a:moveTo>
                  <a:pt x="0" y="0"/>
                </a:moveTo>
                <a:lnTo>
                  <a:pt x="606858" y="0"/>
                </a:lnTo>
                <a:lnTo>
                  <a:pt x="606858" y="582584"/>
                </a:lnTo>
                <a:lnTo>
                  <a:pt x="0" y="58258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Freeform 3"/>
          <p:cNvSpPr/>
          <p:nvPr/>
        </p:nvSpPr>
        <p:spPr>
          <a:xfrm>
            <a:off x="11561166" y="2238500"/>
            <a:ext cx="4785328" cy="5810001"/>
          </a:xfrm>
          <a:custGeom>
            <a:avLst/>
            <a:gdLst/>
            <a:ahLst/>
            <a:cxnLst/>
            <a:rect l="l" t="t" r="r" b="b"/>
            <a:pathLst>
              <a:path w="4785328" h="5810001">
                <a:moveTo>
                  <a:pt x="0" y="0"/>
                </a:moveTo>
                <a:lnTo>
                  <a:pt x="4785328" y="0"/>
                </a:lnTo>
                <a:lnTo>
                  <a:pt x="4785328" y="5810000"/>
                </a:lnTo>
                <a:lnTo>
                  <a:pt x="0" y="58100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4" name="TextBox 4"/>
          <p:cNvSpPr txBox="1"/>
          <p:nvPr/>
        </p:nvSpPr>
        <p:spPr>
          <a:xfrm>
            <a:off x="1674321" y="4087716"/>
            <a:ext cx="9103178" cy="1455420"/>
          </a:xfrm>
          <a:prstGeom prst="rect">
            <a:avLst/>
          </a:prstGeom>
        </p:spPr>
        <p:txBody>
          <a:bodyPr lIns="0" tIns="0" rIns="0" bIns="0" rtlCol="0" anchor="t">
            <a:spAutoFit/>
          </a:bodyPr>
          <a:lstStyle/>
          <a:p>
            <a:pPr algn="l">
              <a:lnSpc>
                <a:spcPts val="5880"/>
              </a:lnSpc>
            </a:pPr>
            <a:r>
              <a:rPr lang="en-US" sz="3000" b="1" dirty="0">
                <a:solidFill>
                  <a:srgbClr val="1B1B1B"/>
                </a:solidFill>
                <a:latin typeface="Montserrat Bold"/>
                <a:ea typeface="Montserrat Bold"/>
                <a:cs typeface="Montserrat Bold"/>
                <a:sym typeface="Montserrat Bold"/>
              </a:rPr>
              <a:t> Basic Of Data Structures and Algorithm using CPP</a:t>
            </a:r>
          </a:p>
        </p:txBody>
      </p:sp>
      <p:sp>
        <p:nvSpPr>
          <p:cNvPr id="5" name="TextBox 5"/>
          <p:cNvSpPr txBox="1"/>
          <p:nvPr/>
        </p:nvSpPr>
        <p:spPr>
          <a:xfrm>
            <a:off x="1674321" y="5765300"/>
            <a:ext cx="5746403" cy="428194"/>
          </a:xfrm>
          <a:prstGeom prst="rect">
            <a:avLst/>
          </a:prstGeom>
        </p:spPr>
        <p:txBody>
          <a:bodyPr lIns="0" tIns="0" rIns="0" bIns="0" rtlCol="0" anchor="t">
            <a:spAutoFit/>
          </a:bodyPr>
          <a:lstStyle/>
          <a:p>
            <a:pPr algn="l">
              <a:lnSpc>
                <a:spcPts val="3499"/>
              </a:lnSpc>
            </a:pPr>
            <a:r>
              <a:rPr lang="en-US" sz="2499" dirty="0">
                <a:solidFill>
                  <a:srgbClr val="545454"/>
                </a:solidFill>
                <a:latin typeface="DM Sans"/>
                <a:ea typeface="DM Sans"/>
                <a:cs typeface="DM Sans"/>
                <a:sym typeface="DM Sans"/>
              </a:rPr>
              <a:t>From June 10,2025 to July 20,2025</a:t>
            </a:r>
          </a:p>
        </p:txBody>
      </p:sp>
      <p:sp>
        <p:nvSpPr>
          <p:cNvPr id="6" name="TextBox 6"/>
          <p:cNvSpPr txBox="1"/>
          <p:nvPr/>
        </p:nvSpPr>
        <p:spPr>
          <a:xfrm>
            <a:off x="1683846" y="7228080"/>
            <a:ext cx="8319790" cy="396240"/>
          </a:xfrm>
          <a:prstGeom prst="rect">
            <a:avLst/>
          </a:prstGeom>
        </p:spPr>
        <p:txBody>
          <a:bodyPr lIns="0" tIns="0" rIns="0" bIns="0" rtlCol="0" anchor="t">
            <a:spAutoFit/>
          </a:bodyPr>
          <a:lstStyle/>
          <a:p>
            <a:pPr algn="l">
              <a:lnSpc>
                <a:spcPts val="3359"/>
              </a:lnSpc>
            </a:pPr>
            <a:r>
              <a:rPr lang="en-US" sz="2400" b="1">
                <a:solidFill>
                  <a:srgbClr val="1B1B1B"/>
                </a:solidFill>
                <a:latin typeface="Montserrat Bold"/>
                <a:ea typeface="Montserrat Bold"/>
                <a:cs typeface="Montserrat Bold"/>
                <a:sym typeface="Montserrat Bold"/>
              </a:rPr>
              <a:t>Presented By</a:t>
            </a:r>
          </a:p>
        </p:txBody>
      </p:sp>
      <p:sp>
        <p:nvSpPr>
          <p:cNvPr id="7" name="TextBox 7"/>
          <p:cNvSpPr txBox="1"/>
          <p:nvPr/>
        </p:nvSpPr>
        <p:spPr>
          <a:xfrm>
            <a:off x="1674321" y="7576695"/>
            <a:ext cx="8319790" cy="471805"/>
          </a:xfrm>
          <a:prstGeom prst="rect">
            <a:avLst/>
          </a:prstGeom>
        </p:spPr>
        <p:txBody>
          <a:bodyPr lIns="0" tIns="0" rIns="0" bIns="0" rtlCol="0" anchor="t">
            <a:spAutoFit/>
          </a:bodyPr>
          <a:lstStyle/>
          <a:p>
            <a:pPr algn="l">
              <a:lnSpc>
                <a:spcPts val="3919"/>
              </a:lnSpc>
            </a:pPr>
            <a:r>
              <a:rPr lang="en-US" sz="2799" b="1" dirty="0">
                <a:solidFill>
                  <a:srgbClr val="4B7229"/>
                </a:solidFill>
                <a:latin typeface="Montserrat Bold"/>
                <a:ea typeface="Montserrat Bold"/>
                <a:cs typeface="Montserrat Bold"/>
                <a:sym typeface="Montserrat Bold"/>
              </a:rPr>
              <a:t>Priya Kumari</a:t>
            </a:r>
          </a:p>
        </p:txBody>
      </p:sp>
      <p:sp>
        <p:nvSpPr>
          <p:cNvPr id="8" name="TextBox 8"/>
          <p:cNvSpPr txBox="1"/>
          <p:nvPr/>
        </p:nvSpPr>
        <p:spPr>
          <a:xfrm>
            <a:off x="2457710" y="2937391"/>
            <a:ext cx="8319790" cy="495300"/>
          </a:xfrm>
          <a:prstGeom prst="rect">
            <a:avLst/>
          </a:prstGeom>
        </p:spPr>
        <p:txBody>
          <a:bodyPr lIns="0" tIns="0" rIns="0" bIns="0" rtlCol="0" anchor="t">
            <a:spAutoFit/>
          </a:bodyPr>
          <a:lstStyle/>
          <a:p>
            <a:pPr algn="l">
              <a:lnSpc>
                <a:spcPts val="4199"/>
              </a:lnSpc>
            </a:pPr>
            <a:r>
              <a:rPr lang="en-US" sz="2999" b="1">
                <a:solidFill>
                  <a:srgbClr val="1B1B1B"/>
                </a:solidFill>
                <a:latin typeface="Montserrat Bold"/>
                <a:ea typeface="Montserrat Bold"/>
                <a:cs typeface="Montserrat Bold"/>
                <a:sym typeface="Montserrat Bold"/>
              </a:rPr>
              <a:t>CSE343 - Training in Programming  </a:t>
            </a:r>
          </a:p>
        </p:txBody>
      </p:sp>
      <p:sp>
        <p:nvSpPr>
          <p:cNvPr id="9" name="TextBox 9"/>
          <p:cNvSpPr txBox="1"/>
          <p:nvPr/>
        </p:nvSpPr>
        <p:spPr>
          <a:xfrm>
            <a:off x="5321094" y="370682"/>
            <a:ext cx="7645812" cy="1582067"/>
          </a:xfrm>
          <a:prstGeom prst="rect">
            <a:avLst/>
          </a:prstGeom>
        </p:spPr>
        <p:txBody>
          <a:bodyPr lIns="0" tIns="0" rIns="0" bIns="0" rtlCol="0" anchor="t">
            <a:spAutoFit/>
          </a:bodyPr>
          <a:lstStyle/>
          <a:p>
            <a:pPr algn="ctr">
              <a:lnSpc>
                <a:spcPts val="2985"/>
              </a:lnSpc>
            </a:pPr>
            <a:r>
              <a:rPr lang="en-US" sz="2132">
                <a:solidFill>
                  <a:srgbClr val="000000"/>
                </a:solidFill>
                <a:latin typeface="Canva Sans"/>
                <a:ea typeface="Canva Sans"/>
                <a:cs typeface="Canva Sans"/>
                <a:sym typeface="Canva Sans"/>
              </a:rPr>
              <a:t>B. Tech(Computer Science Engineering)</a:t>
            </a:r>
          </a:p>
          <a:p>
            <a:pPr algn="ctr">
              <a:lnSpc>
                <a:spcPts val="2985"/>
              </a:lnSpc>
            </a:pPr>
            <a:r>
              <a:rPr lang="en-US" sz="2132">
                <a:solidFill>
                  <a:srgbClr val="000000"/>
                </a:solidFill>
                <a:latin typeface="Canva Sans"/>
                <a:ea typeface="Canva Sans"/>
                <a:cs typeface="Canva Sans"/>
                <a:sym typeface="Canva Sans"/>
              </a:rPr>
              <a:t>LOVELY PROFESSIONAL UNIVERSITY</a:t>
            </a:r>
          </a:p>
          <a:p>
            <a:pPr algn="ctr">
              <a:lnSpc>
                <a:spcPts val="2985"/>
              </a:lnSpc>
            </a:pPr>
            <a:r>
              <a:rPr lang="en-US" sz="2132">
                <a:solidFill>
                  <a:srgbClr val="000000"/>
                </a:solidFill>
                <a:latin typeface="Canva Sans"/>
                <a:ea typeface="Canva Sans"/>
                <a:cs typeface="Canva Sans"/>
                <a:sym typeface="Canva Sans"/>
              </a:rPr>
              <a:t>PHAGWARA,PUNJAB</a:t>
            </a:r>
          </a:p>
          <a:p>
            <a:pPr algn="ctr">
              <a:lnSpc>
                <a:spcPts val="3941"/>
              </a:lnSpc>
            </a:pPr>
            <a:endParaRPr lang="en-US" sz="2132">
              <a:solidFill>
                <a:srgbClr val="000000"/>
              </a:solidFill>
              <a:latin typeface="Canva Sans"/>
              <a:ea typeface="Canva Sans"/>
              <a:cs typeface="Canva Sans"/>
              <a:sym typeface="Canva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1F8E9"/>
        </a:solidFill>
        <a:effectLst/>
      </p:bgPr>
    </p:bg>
    <p:spTree>
      <p:nvGrpSpPr>
        <p:cNvPr id="1" name=""/>
        <p:cNvGrpSpPr/>
        <p:nvPr/>
      </p:nvGrpSpPr>
      <p:grpSpPr>
        <a:xfrm>
          <a:off x="0" y="0"/>
          <a:ext cx="0" cy="0"/>
          <a:chOff x="0" y="0"/>
          <a:chExt cx="0" cy="0"/>
        </a:xfrm>
      </p:grpSpPr>
      <p:sp>
        <p:nvSpPr>
          <p:cNvPr id="2" name="Freeform 2"/>
          <p:cNvSpPr/>
          <p:nvPr/>
        </p:nvSpPr>
        <p:spPr>
          <a:xfrm>
            <a:off x="347808" y="248327"/>
            <a:ext cx="9654656" cy="3562942"/>
          </a:xfrm>
          <a:custGeom>
            <a:avLst/>
            <a:gdLst/>
            <a:ahLst/>
            <a:cxnLst/>
            <a:rect l="l" t="t" r="r" b="b"/>
            <a:pathLst>
              <a:path w="9654656" h="3562942">
                <a:moveTo>
                  <a:pt x="0" y="0"/>
                </a:moveTo>
                <a:lnTo>
                  <a:pt x="9654656" y="0"/>
                </a:lnTo>
                <a:lnTo>
                  <a:pt x="9654656" y="3562942"/>
                </a:lnTo>
                <a:lnTo>
                  <a:pt x="0" y="3562942"/>
                </a:lnTo>
                <a:lnTo>
                  <a:pt x="0" y="0"/>
                </a:lnTo>
                <a:close/>
              </a:path>
            </a:pathLst>
          </a:custGeom>
          <a:blipFill>
            <a:blip r:embed="rId2"/>
            <a:stretch>
              <a:fillRect r="-5064"/>
            </a:stretch>
          </a:blipFill>
        </p:spPr>
        <p:txBody>
          <a:bodyPr/>
          <a:lstStyle/>
          <a:p>
            <a:endParaRPr lang="en-IN"/>
          </a:p>
        </p:txBody>
      </p:sp>
      <p:sp>
        <p:nvSpPr>
          <p:cNvPr id="3" name="Freeform 3"/>
          <p:cNvSpPr/>
          <p:nvPr/>
        </p:nvSpPr>
        <p:spPr>
          <a:xfrm>
            <a:off x="405049" y="4726417"/>
            <a:ext cx="4757038" cy="5187969"/>
          </a:xfrm>
          <a:custGeom>
            <a:avLst/>
            <a:gdLst/>
            <a:ahLst/>
            <a:cxnLst/>
            <a:rect l="l" t="t" r="r" b="b"/>
            <a:pathLst>
              <a:path w="4757038" h="5187969">
                <a:moveTo>
                  <a:pt x="0" y="0"/>
                </a:moveTo>
                <a:lnTo>
                  <a:pt x="4757037" y="0"/>
                </a:lnTo>
                <a:lnTo>
                  <a:pt x="4757037" y="5187969"/>
                </a:lnTo>
                <a:lnTo>
                  <a:pt x="0" y="5187969"/>
                </a:lnTo>
                <a:lnTo>
                  <a:pt x="0" y="0"/>
                </a:lnTo>
                <a:close/>
              </a:path>
            </a:pathLst>
          </a:custGeom>
          <a:blipFill>
            <a:blip r:embed="rId3"/>
            <a:stretch>
              <a:fillRect l="-602" r="-15239"/>
            </a:stretch>
          </a:blipFill>
        </p:spPr>
        <p:txBody>
          <a:bodyPr/>
          <a:lstStyle/>
          <a:p>
            <a:endParaRPr lang="en-IN"/>
          </a:p>
        </p:txBody>
      </p:sp>
      <p:sp>
        <p:nvSpPr>
          <p:cNvPr id="4" name="Freeform 4"/>
          <p:cNvSpPr/>
          <p:nvPr/>
        </p:nvSpPr>
        <p:spPr>
          <a:xfrm>
            <a:off x="10887941" y="148793"/>
            <a:ext cx="3565966" cy="4577623"/>
          </a:xfrm>
          <a:custGeom>
            <a:avLst/>
            <a:gdLst/>
            <a:ahLst/>
            <a:cxnLst/>
            <a:rect l="l" t="t" r="r" b="b"/>
            <a:pathLst>
              <a:path w="3565966" h="4577623">
                <a:moveTo>
                  <a:pt x="0" y="0"/>
                </a:moveTo>
                <a:lnTo>
                  <a:pt x="3565966" y="0"/>
                </a:lnTo>
                <a:lnTo>
                  <a:pt x="3565966" y="4577624"/>
                </a:lnTo>
                <a:lnTo>
                  <a:pt x="0" y="4577624"/>
                </a:lnTo>
                <a:lnTo>
                  <a:pt x="0" y="0"/>
                </a:lnTo>
                <a:close/>
              </a:path>
            </a:pathLst>
          </a:custGeom>
          <a:blipFill>
            <a:blip r:embed="rId4"/>
            <a:stretch>
              <a:fillRect r="-27896"/>
            </a:stretch>
          </a:blipFill>
        </p:spPr>
        <p:txBody>
          <a:bodyPr/>
          <a:lstStyle/>
          <a:p>
            <a:endParaRPr lang="en-IN"/>
          </a:p>
        </p:txBody>
      </p:sp>
      <p:sp>
        <p:nvSpPr>
          <p:cNvPr id="5" name="Freeform 5"/>
          <p:cNvSpPr/>
          <p:nvPr/>
        </p:nvSpPr>
        <p:spPr>
          <a:xfrm>
            <a:off x="10887941" y="5121086"/>
            <a:ext cx="3278906" cy="4793300"/>
          </a:xfrm>
          <a:custGeom>
            <a:avLst/>
            <a:gdLst/>
            <a:ahLst/>
            <a:cxnLst/>
            <a:rect l="l" t="t" r="r" b="b"/>
            <a:pathLst>
              <a:path w="3278906" h="4793300">
                <a:moveTo>
                  <a:pt x="0" y="0"/>
                </a:moveTo>
                <a:lnTo>
                  <a:pt x="3278906" y="0"/>
                </a:lnTo>
                <a:lnTo>
                  <a:pt x="3278906" y="4793300"/>
                </a:lnTo>
                <a:lnTo>
                  <a:pt x="0" y="4793300"/>
                </a:lnTo>
                <a:lnTo>
                  <a:pt x="0" y="0"/>
                </a:lnTo>
                <a:close/>
              </a:path>
            </a:pathLst>
          </a:custGeom>
          <a:blipFill>
            <a:blip r:embed="rId5"/>
            <a:stretch>
              <a:fillRect r="-42828"/>
            </a:stretch>
          </a:blipFill>
        </p:spPr>
        <p:txBody>
          <a:bodyPr/>
          <a:lstStyle/>
          <a:p>
            <a:endParaRPr lang="en-IN"/>
          </a:p>
        </p:txBody>
      </p:sp>
      <p:sp>
        <p:nvSpPr>
          <p:cNvPr id="6" name="TextBox 6"/>
          <p:cNvSpPr txBox="1"/>
          <p:nvPr/>
        </p:nvSpPr>
        <p:spPr>
          <a:xfrm>
            <a:off x="405049" y="3868419"/>
            <a:ext cx="9597415" cy="656590"/>
          </a:xfrm>
          <a:prstGeom prst="rect">
            <a:avLst/>
          </a:prstGeom>
        </p:spPr>
        <p:txBody>
          <a:bodyPr lIns="0" tIns="0" rIns="0" bIns="0" rtlCol="0" anchor="t">
            <a:spAutoFit/>
          </a:bodyPr>
          <a:lstStyle/>
          <a:p>
            <a:pPr algn="l">
              <a:lnSpc>
                <a:spcPts val="2659"/>
              </a:lnSpc>
              <a:spcBef>
                <a:spcPct val="0"/>
              </a:spcBef>
            </a:pPr>
            <a:r>
              <a:rPr lang="en-US" sz="1899">
                <a:solidFill>
                  <a:srgbClr val="000000"/>
                </a:solidFill>
                <a:latin typeface="Canva Sans"/>
                <a:ea typeface="Canva Sans"/>
                <a:cs typeface="Canva Sans"/>
                <a:sym typeface="Canva Sans"/>
              </a:rPr>
              <a:t>The system provides uplifting motivational quotes to encourage healthy self-care and emotional well-being</a:t>
            </a:r>
          </a:p>
        </p:txBody>
      </p:sp>
      <p:sp>
        <p:nvSpPr>
          <p:cNvPr id="7" name="TextBox 7"/>
          <p:cNvSpPr txBox="1"/>
          <p:nvPr/>
        </p:nvSpPr>
        <p:spPr>
          <a:xfrm>
            <a:off x="14629536" y="1423510"/>
            <a:ext cx="3362885" cy="1990090"/>
          </a:xfrm>
          <a:prstGeom prst="rect">
            <a:avLst/>
          </a:prstGeom>
        </p:spPr>
        <p:txBody>
          <a:bodyPr lIns="0" tIns="0" rIns="0" bIns="0" rtlCol="0" anchor="t">
            <a:spAutoFit/>
          </a:bodyPr>
          <a:lstStyle/>
          <a:p>
            <a:pPr algn="l">
              <a:lnSpc>
                <a:spcPts val="2659"/>
              </a:lnSpc>
              <a:spcBef>
                <a:spcPct val="0"/>
              </a:spcBef>
            </a:pPr>
            <a:r>
              <a:rPr lang="en-US" sz="1899">
                <a:solidFill>
                  <a:srgbClr val="000000"/>
                </a:solidFill>
                <a:latin typeface="Canva Sans"/>
                <a:ea typeface="Canva Sans"/>
                <a:cs typeface="Canva Sans"/>
                <a:sym typeface="Canva Sans"/>
              </a:rPr>
              <a:t>The system encourages positive reflection by allowing users to add gratitude entries and save what they are thankful for each day.</a:t>
            </a:r>
          </a:p>
        </p:txBody>
      </p:sp>
      <p:sp>
        <p:nvSpPr>
          <p:cNvPr id="8" name="TextBox 8"/>
          <p:cNvSpPr txBox="1"/>
          <p:nvPr/>
        </p:nvSpPr>
        <p:spPr>
          <a:xfrm>
            <a:off x="5354223" y="6751421"/>
            <a:ext cx="4908774" cy="989965"/>
          </a:xfrm>
          <a:prstGeom prst="rect">
            <a:avLst/>
          </a:prstGeom>
        </p:spPr>
        <p:txBody>
          <a:bodyPr lIns="0" tIns="0" rIns="0" bIns="0" rtlCol="0" anchor="t">
            <a:spAutoFit/>
          </a:bodyPr>
          <a:lstStyle/>
          <a:p>
            <a:pPr algn="l">
              <a:lnSpc>
                <a:spcPts val="2659"/>
              </a:lnSpc>
              <a:spcBef>
                <a:spcPct val="0"/>
              </a:spcBef>
            </a:pPr>
            <a:r>
              <a:rPr lang="en-US" sz="1899">
                <a:solidFill>
                  <a:srgbClr val="000000"/>
                </a:solidFill>
                <a:latin typeface="Canva Sans"/>
                <a:ea typeface="Canva Sans"/>
                <a:cs typeface="Canva Sans"/>
                <a:sym typeface="Canva Sans"/>
              </a:rPr>
              <a:t>The system guides users through a calming breathing exercise to help relieve stress and promote relaxation.</a:t>
            </a:r>
          </a:p>
        </p:txBody>
      </p:sp>
      <p:sp>
        <p:nvSpPr>
          <p:cNvPr id="9" name="TextBox 9"/>
          <p:cNvSpPr txBox="1"/>
          <p:nvPr/>
        </p:nvSpPr>
        <p:spPr>
          <a:xfrm>
            <a:off x="14352367" y="6637495"/>
            <a:ext cx="3640054" cy="1103891"/>
          </a:xfrm>
          <a:prstGeom prst="rect">
            <a:avLst/>
          </a:prstGeom>
        </p:spPr>
        <p:txBody>
          <a:bodyPr lIns="0" tIns="0" rIns="0" bIns="0" rtlCol="0" anchor="t">
            <a:spAutoFit/>
          </a:bodyPr>
          <a:lstStyle/>
          <a:p>
            <a:pPr algn="l">
              <a:lnSpc>
                <a:spcPts val="2205"/>
              </a:lnSpc>
              <a:spcBef>
                <a:spcPct val="0"/>
              </a:spcBef>
            </a:pPr>
            <a:r>
              <a:rPr lang="en-US" sz="1575">
                <a:solidFill>
                  <a:srgbClr val="000000"/>
                </a:solidFill>
                <a:latin typeface="Canva Sans"/>
                <a:ea typeface="Canva Sans"/>
                <a:cs typeface="Canva Sans"/>
                <a:sym typeface="Canva Sans"/>
              </a:rPr>
              <a:t>The system lets users view their gratitude journal entries, fostering ongoing positivity and reflection on things they appreciate.</a:t>
            </a:r>
          </a:p>
        </p:txBody>
      </p:sp>
      <p:pic>
        <p:nvPicPr>
          <p:cNvPr id="11" name="Picture 10" descr="A screenshot of a computer">
            <a:extLst>
              <a:ext uri="{FF2B5EF4-FFF2-40B4-BE49-F238E27FC236}">
                <a16:creationId xmlns:a16="http://schemas.microsoft.com/office/drawing/2014/main" id="{27E19E2D-CD41-0191-5868-8725C69F5F9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2679"/>
            <a:ext cx="18288000" cy="1029236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1F8E9"/>
        </a:solidFill>
        <a:effectLst/>
      </p:bgPr>
    </p:bg>
    <p:spTree>
      <p:nvGrpSpPr>
        <p:cNvPr id="1" name=""/>
        <p:cNvGrpSpPr/>
        <p:nvPr/>
      </p:nvGrpSpPr>
      <p:grpSpPr>
        <a:xfrm>
          <a:off x="0" y="0"/>
          <a:ext cx="0" cy="0"/>
          <a:chOff x="0" y="0"/>
          <a:chExt cx="0" cy="0"/>
        </a:xfrm>
      </p:grpSpPr>
      <p:sp>
        <p:nvSpPr>
          <p:cNvPr id="2" name="Freeform 2"/>
          <p:cNvSpPr/>
          <p:nvPr/>
        </p:nvSpPr>
        <p:spPr>
          <a:xfrm>
            <a:off x="745566" y="414545"/>
            <a:ext cx="5982754" cy="5725179"/>
          </a:xfrm>
          <a:custGeom>
            <a:avLst/>
            <a:gdLst/>
            <a:ahLst/>
            <a:cxnLst/>
            <a:rect l="l" t="t" r="r" b="b"/>
            <a:pathLst>
              <a:path w="5982754" h="5725179">
                <a:moveTo>
                  <a:pt x="0" y="0"/>
                </a:moveTo>
                <a:lnTo>
                  <a:pt x="5982753" y="0"/>
                </a:lnTo>
                <a:lnTo>
                  <a:pt x="5982753" y="5725179"/>
                </a:lnTo>
                <a:lnTo>
                  <a:pt x="0" y="5725179"/>
                </a:lnTo>
                <a:lnTo>
                  <a:pt x="0" y="0"/>
                </a:lnTo>
                <a:close/>
              </a:path>
            </a:pathLst>
          </a:custGeom>
          <a:blipFill>
            <a:blip r:embed="rId2"/>
            <a:stretch>
              <a:fillRect/>
            </a:stretch>
          </a:blipFill>
        </p:spPr>
        <p:txBody>
          <a:bodyPr/>
          <a:lstStyle/>
          <a:p>
            <a:endParaRPr lang="en-IN"/>
          </a:p>
        </p:txBody>
      </p:sp>
      <p:sp>
        <p:nvSpPr>
          <p:cNvPr id="3" name="Freeform 3"/>
          <p:cNvSpPr/>
          <p:nvPr/>
        </p:nvSpPr>
        <p:spPr>
          <a:xfrm>
            <a:off x="745566" y="7683175"/>
            <a:ext cx="5772177" cy="759882"/>
          </a:xfrm>
          <a:custGeom>
            <a:avLst/>
            <a:gdLst/>
            <a:ahLst/>
            <a:cxnLst/>
            <a:rect l="l" t="t" r="r" b="b"/>
            <a:pathLst>
              <a:path w="5772177" h="759882">
                <a:moveTo>
                  <a:pt x="0" y="0"/>
                </a:moveTo>
                <a:lnTo>
                  <a:pt x="5772177" y="0"/>
                </a:lnTo>
                <a:lnTo>
                  <a:pt x="5772177" y="759881"/>
                </a:lnTo>
                <a:lnTo>
                  <a:pt x="0" y="759881"/>
                </a:lnTo>
                <a:lnTo>
                  <a:pt x="0" y="0"/>
                </a:lnTo>
                <a:close/>
              </a:path>
            </a:pathLst>
          </a:custGeom>
          <a:blipFill>
            <a:blip r:embed="rId3"/>
            <a:stretch>
              <a:fillRect/>
            </a:stretch>
          </a:blipFill>
        </p:spPr>
        <p:txBody>
          <a:bodyPr/>
          <a:lstStyle/>
          <a:p>
            <a:endParaRPr lang="en-IN"/>
          </a:p>
        </p:txBody>
      </p:sp>
      <p:sp>
        <p:nvSpPr>
          <p:cNvPr id="4" name="Freeform 4"/>
          <p:cNvSpPr/>
          <p:nvPr/>
        </p:nvSpPr>
        <p:spPr>
          <a:xfrm>
            <a:off x="15306555" y="1243516"/>
            <a:ext cx="2426443" cy="2857695"/>
          </a:xfrm>
          <a:custGeom>
            <a:avLst/>
            <a:gdLst/>
            <a:ahLst/>
            <a:cxnLst/>
            <a:rect l="l" t="t" r="r" b="b"/>
            <a:pathLst>
              <a:path w="2426443" h="2857695">
                <a:moveTo>
                  <a:pt x="0" y="0"/>
                </a:moveTo>
                <a:lnTo>
                  <a:pt x="2426443" y="0"/>
                </a:lnTo>
                <a:lnTo>
                  <a:pt x="2426443" y="2857695"/>
                </a:lnTo>
                <a:lnTo>
                  <a:pt x="0" y="285769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5" name="Freeform 5"/>
          <p:cNvSpPr/>
          <p:nvPr/>
        </p:nvSpPr>
        <p:spPr>
          <a:xfrm>
            <a:off x="16260310" y="8949055"/>
            <a:ext cx="1472688" cy="924112"/>
          </a:xfrm>
          <a:custGeom>
            <a:avLst/>
            <a:gdLst/>
            <a:ahLst/>
            <a:cxnLst/>
            <a:rect l="l" t="t" r="r" b="b"/>
            <a:pathLst>
              <a:path w="1472688" h="924112">
                <a:moveTo>
                  <a:pt x="0" y="0"/>
                </a:moveTo>
                <a:lnTo>
                  <a:pt x="1472688" y="0"/>
                </a:lnTo>
                <a:lnTo>
                  <a:pt x="1472688" y="924111"/>
                </a:lnTo>
                <a:lnTo>
                  <a:pt x="0" y="924111"/>
                </a:lnTo>
                <a:lnTo>
                  <a:pt x="0" y="0"/>
                </a:lnTo>
                <a:close/>
              </a:path>
            </a:pathLst>
          </a:custGeom>
          <a:blipFill>
            <a:blip r:embed="rId6"/>
            <a:stretch>
              <a:fillRect/>
            </a:stretch>
          </a:blipFill>
        </p:spPr>
        <p:txBody>
          <a:bodyPr/>
          <a:lstStyle/>
          <a:p>
            <a:endParaRPr lang="en-IN"/>
          </a:p>
        </p:txBody>
      </p:sp>
      <p:sp>
        <p:nvSpPr>
          <p:cNvPr id="6" name="TextBox 6"/>
          <p:cNvSpPr txBox="1"/>
          <p:nvPr/>
        </p:nvSpPr>
        <p:spPr>
          <a:xfrm>
            <a:off x="745566" y="8601710"/>
            <a:ext cx="5772177" cy="656590"/>
          </a:xfrm>
          <a:prstGeom prst="rect">
            <a:avLst/>
          </a:prstGeom>
        </p:spPr>
        <p:txBody>
          <a:bodyPr lIns="0" tIns="0" rIns="0" bIns="0" rtlCol="0" anchor="t">
            <a:spAutoFit/>
          </a:bodyPr>
          <a:lstStyle/>
          <a:p>
            <a:pPr algn="l">
              <a:lnSpc>
                <a:spcPts val="2659"/>
              </a:lnSpc>
              <a:spcBef>
                <a:spcPct val="0"/>
              </a:spcBef>
            </a:pPr>
            <a:r>
              <a:rPr lang="en-US" sz="1899">
                <a:solidFill>
                  <a:srgbClr val="000000"/>
                </a:solidFill>
                <a:latin typeface="Canva Sans"/>
                <a:ea typeface="Canva Sans"/>
                <a:cs typeface="Canva Sans"/>
                <a:sym typeface="Canva Sans"/>
              </a:rPr>
              <a:t>The system ends with a caring farewell message, encouraging users to look after their well-being.</a:t>
            </a:r>
          </a:p>
        </p:txBody>
      </p:sp>
      <p:sp>
        <p:nvSpPr>
          <p:cNvPr id="7" name="TextBox 7"/>
          <p:cNvSpPr txBox="1"/>
          <p:nvPr/>
        </p:nvSpPr>
        <p:spPr>
          <a:xfrm>
            <a:off x="745566" y="6194125"/>
            <a:ext cx="5982754" cy="881366"/>
          </a:xfrm>
          <a:prstGeom prst="rect">
            <a:avLst/>
          </a:prstGeom>
        </p:spPr>
        <p:txBody>
          <a:bodyPr lIns="0" tIns="0" rIns="0" bIns="0" rtlCol="0" anchor="t">
            <a:spAutoFit/>
          </a:bodyPr>
          <a:lstStyle/>
          <a:p>
            <a:pPr algn="l">
              <a:lnSpc>
                <a:spcPts val="2345"/>
              </a:lnSpc>
              <a:spcBef>
                <a:spcPct val="0"/>
              </a:spcBef>
            </a:pPr>
            <a:r>
              <a:rPr lang="en-US" sz="1675">
                <a:solidFill>
                  <a:srgbClr val="000000"/>
                </a:solidFill>
                <a:latin typeface="Canva Sans"/>
                <a:ea typeface="Canva Sans"/>
                <a:cs typeface="Canva Sans"/>
                <a:sym typeface="Canva Sans"/>
              </a:rPr>
              <a:t>The system enables users to update their profile details, ensuring personalized support and accurate record keeping.</a:t>
            </a:r>
          </a:p>
        </p:txBody>
      </p:sp>
      <p:sp>
        <p:nvSpPr>
          <p:cNvPr id="8" name="TextBox 8"/>
          <p:cNvSpPr txBox="1"/>
          <p:nvPr/>
        </p:nvSpPr>
        <p:spPr>
          <a:xfrm>
            <a:off x="7894282" y="4449160"/>
            <a:ext cx="9552386" cy="3441780"/>
          </a:xfrm>
          <a:prstGeom prst="rect">
            <a:avLst/>
          </a:prstGeom>
        </p:spPr>
        <p:txBody>
          <a:bodyPr lIns="0" tIns="0" rIns="0" bIns="0" rtlCol="0" anchor="t">
            <a:spAutoFit/>
          </a:bodyPr>
          <a:lstStyle/>
          <a:p>
            <a:pPr algn="l">
              <a:lnSpc>
                <a:spcPts val="3457"/>
              </a:lnSpc>
              <a:spcBef>
                <a:spcPct val="0"/>
              </a:spcBef>
            </a:pPr>
            <a:r>
              <a:rPr lang="en-US" sz="2469">
                <a:solidFill>
                  <a:srgbClr val="000000"/>
                </a:solidFill>
                <a:latin typeface="Canva Sans"/>
                <a:ea typeface="Canva Sans"/>
                <a:cs typeface="Canva Sans"/>
                <a:sym typeface="Canva Sans"/>
              </a:rPr>
              <a:t>The Mental Health Companion offers a comprehensive, user-friendly suite to support emotional wellness—helping users track moods, receive personalized suggestions, practice mindfulness, reflect with gratitude, and access motivational guidance. Each feature is designed to encourage positive habits, self-awareness, and stress relief, empowering individuals to manage their well-being with practical tools in a supportive environment.</a:t>
            </a:r>
          </a:p>
        </p:txBody>
      </p:sp>
      <p:pic>
        <p:nvPicPr>
          <p:cNvPr id="10" name="Picture 9" descr="A computer screen with a message box">
            <a:extLst>
              <a:ext uri="{FF2B5EF4-FFF2-40B4-BE49-F238E27FC236}">
                <a16:creationId xmlns:a16="http://schemas.microsoft.com/office/drawing/2014/main" id="{4251D79F-AA7B-37AB-F14B-B7EFF59BF5B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65240" y="-1"/>
            <a:ext cx="18553240" cy="987245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1F8E9"/>
        </a:solidFill>
        <a:effectLst/>
      </p:bgPr>
    </p:bg>
    <p:spTree>
      <p:nvGrpSpPr>
        <p:cNvPr id="1" name=""/>
        <p:cNvGrpSpPr/>
        <p:nvPr/>
      </p:nvGrpSpPr>
      <p:grpSpPr>
        <a:xfrm>
          <a:off x="0" y="0"/>
          <a:ext cx="0" cy="0"/>
          <a:chOff x="0" y="0"/>
          <a:chExt cx="0" cy="0"/>
        </a:xfrm>
      </p:grpSpPr>
      <p:sp>
        <p:nvSpPr>
          <p:cNvPr id="2" name="TextBox 2"/>
          <p:cNvSpPr txBox="1"/>
          <p:nvPr/>
        </p:nvSpPr>
        <p:spPr>
          <a:xfrm>
            <a:off x="5883590" y="1232882"/>
            <a:ext cx="6519544" cy="877571"/>
          </a:xfrm>
          <a:prstGeom prst="rect">
            <a:avLst/>
          </a:prstGeom>
        </p:spPr>
        <p:txBody>
          <a:bodyPr lIns="0" tIns="0" rIns="0" bIns="0" rtlCol="0" anchor="t">
            <a:spAutoFit/>
          </a:bodyPr>
          <a:lstStyle/>
          <a:p>
            <a:pPr algn="ctr">
              <a:lnSpc>
                <a:spcPts val="7279"/>
              </a:lnSpc>
            </a:pPr>
            <a:r>
              <a:rPr lang="en-US" sz="5199" b="1">
                <a:solidFill>
                  <a:srgbClr val="1B1B1B"/>
                </a:solidFill>
                <a:latin typeface="Montserrat Bold"/>
                <a:ea typeface="Montserrat Bold"/>
                <a:cs typeface="Montserrat Bold"/>
                <a:sym typeface="Montserrat Bold"/>
              </a:rPr>
              <a:t>Conclusion</a:t>
            </a:r>
          </a:p>
        </p:txBody>
      </p:sp>
      <p:grpSp>
        <p:nvGrpSpPr>
          <p:cNvPr id="3" name="Group 3"/>
          <p:cNvGrpSpPr/>
          <p:nvPr/>
        </p:nvGrpSpPr>
        <p:grpSpPr>
          <a:xfrm>
            <a:off x="2270173" y="3529603"/>
            <a:ext cx="14258411" cy="4926937"/>
            <a:chOff x="0" y="0"/>
            <a:chExt cx="3755302" cy="1297629"/>
          </a:xfrm>
        </p:grpSpPr>
        <p:sp>
          <p:nvSpPr>
            <p:cNvPr id="4" name="Freeform 4"/>
            <p:cNvSpPr/>
            <p:nvPr/>
          </p:nvSpPr>
          <p:spPr>
            <a:xfrm>
              <a:off x="0" y="0"/>
              <a:ext cx="3755301" cy="1297630"/>
            </a:xfrm>
            <a:custGeom>
              <a:avLst/>
              <a:gdLst/>
              <a:ahLst/>
              <a:cxnLst/>
              <a:rect l="l" t="t" r="r" b="b"/>
              <a:pathLst>
                <a:path w="3755301" h="1297630">
                  <a:moveTo>
                    <a:pt x="8145" y="0"/>
                  </a:moveTo>
                  <a:lnTo>
                    <a:pt x="3747157" y="0"/>
                  </a:lnTo>
                  <a:cubicBezTo>
                    <a:pt x="3749317" y="0"/>
                    <a:pt x="3751388" y="858"/>
                    <a:pt x="3752916" y="2385"/>
                  </a:cubicBezTo>
                  <a:cubicBezTo>
                    <a:pt x="3754443" y="3913"/>
                    <a:pt x="3755301" y="5985"/>
                    <a:pt x="3755301" y="8145"/>
                  </a:cubicBezTo>
                  <a:lnTo>
                    <a:pt x="3755301" y="1289485"/>
                  </a:lnTo>
                  <a:cubicBezTo>
                    <a:pt x="3755301" y="1291645"/>
                    <a:pt x="3754443" y="1293717"/>
                    <a:pt x="3752916" y="1295244"/>
                  </a:cubicBezTo>
                  <a:cubicBezTo>
                    <a:pt x="3751388" y="1296771"/>
                    <a:pt x="3749317" y="1297630"/>
                    <a:pt x="3747157" y="1297630"/>
                  </a:cubicBezTo>
                  <a:lnTo>
                    <a:pt x="8145" y="1297630"/>
                  </a:lnTo>
                  <a:cubicBezTo>
                    <a:pt x="5985" y="1297630"/>
                    <a:pt x="3913" y="1296771"/>
                    <a:pt x="2385" y="1295244"/>
                  </a:cubicBezTo>
                  <a:cubicBezTo>
                    <a:pt x="858" y="1293717"/>
                    <a:pt x="0" y="1291645"/>
                    <a:pt x="0" y="1289485"/>
                  </a:cubicBezTo>
                  <a:lnTo>
                    <a:pt x="0" y="8145"/>
                  </a:lnTo>
                  <a:cubicBezTo>
                    <a:pt x="0" y="5985"/>
                    <a:pt x="858" y="3913"/>
                    <a:pt x="2385" y="2385"/>
                  </a:cubicBezTo>
                  <a:cubicBezTo>
                    <a:pt x="3913" y="858"/>
                    <a:pt x="5985" y="0"/>
                    <a:pt x="8145" y="0"/>
                  </a:cubicBezTo>
                  <a:close/>
                </a:path>
              </a:pathLst>
            </a:custGeom>
            <a:solidFill>
              <a:srgbClr val="AED581"/>
            </a:solidFill>
          </p:spPr>
          <p:txBody>
            <a:bodyPr/>
            <a:lstStyle/>
            <a:p>
              <a:endParaRPr lang="en-IN"/>
            </a:p>
          </p:txBody>
        </p:sp>
        <p:sp>
          <p:nvSpPr>
            <p:cNvPr id="5" name="TextBox 5"/>
            <p:cNvSpPr txBox="1"/>
            <p:nvPr/>
          </p:nvSpPr>
          <p:spPr>
            <a:xfrm>
              <a:off x="0" y="-38100"/>
              <a:ext cx="3755302" cy="1335729"/>
            </a:xfrm>
            <a:prstGeom prst="rect">
              <a:avLst/>
            </a:prstGeom>
          </p:spPr>
          <p:txBody>
            <a:bodyPr lIns="50800" tIns="50800" rIns="50800" bIns="50800" rtlCol="0" anchor="ctr"/>
            <a:lstStyle/>
            <a:p>
              <a:pPr algn="ctr">
                <a:lnSpc>
                  <a:spcPts val="2659"/>
                </a:lnSpc>
              </a:pPr>
              <a:endParaRPr/>
            </a:p>
          </p:txBody>
        </p:sp>
      </p:grpSp>
      <p:sp>
        <p:nvSpPr>
          <p:cNvPr id="6" name="Freeform 6"/>
          <p:cNvSpPr/>
          <p:nvPr/>
        </p:nvSpPr>
        <p:spPr>
          <a:xfrm>
            <a:off x="-843960" y="8717914"/>
            <a:ext cx="2448613" cy="2159231"/>
          </a:xfrm>
          <a:custGeom>
            <a:avLst/>
            <a:gdLst/>
            <a:ahLst/>
            <a:cxnLst/>
            <a:rect l="l" t="t" r="r" b="b"/>
            <a:pathLst>
              <a:path w="2448613" h="2159231">
                <a:moveTo>
                  <a:pt x="0" y="0"/>
                </a:moveTo>
                <a:lnTo>
                  <a:pt x="2448612" y="0"/>
                </a:lnTo>
                <a:lnTo>
                  <a:pt x="2448612" y="2159231"/>
                </a:lnTo>
                <a:lnTo>
                  <a:pt x="0" y="215923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7" name="Freeform 7"/>
          <p:cNvSpPr/>
          <p:nvPr/>
        </p:nvSpPr>
        <p:spPr>
          <a:xfrm flipV="1">
            <a:off x="16528583" y="-809906"/>
            <a:ext cx="2147582" cy="2128513"/>
          </a:xfrm>
          <a:custGeom>
            <a:avLst/>
            <a:gdLst/>
            <a:ahLst/>
            <a:cxnLst/>
            <a:rect l="l" t="t" r="r" b="b"/>
            <a:pathLst>
              <a:path w="2147582" h="2128513">
                <a:moveTo>
                  <a:pt x="0" y="2128513"/>
                </a:moveTo>
                <a:lnTo>
                  <a:pt x="2147582" y="2128513"/>
                </a:lnTo>
                <a:lnTo>
                  <a:pt x="2147582" y="0"/>
                </a:lnTo>
                <a:lnTo>
                  <a:pt x="0" y="0"/>
                </a:lnTo>
                <a:lnTo>
                  <a:pt x="0" y="2128513"/>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8" name="TextBox 8"/>
          <p:cNvSpPr txBox="1"/>
          <p:nvPr/>
        </p:nvSpPr>
        <p:spPr>
          <a:xfrm>
            <a:off x="2270169" y="3529603"/>
            <a:ext cx="13989197" cy="4720588"/>
          </a:xfrm>
          <a:prstGeom prst="rect">
            <a:avLst/>
          </a:prstGeom>
        </p:spPr>
        <p:txBody>
          <a:bodyPr wrap="square" lIns="0" tIns="0" rIns="0" bIns="0" rtlCol="0" anchor="t">
            <a:spAutoFit/>
          </a:bodyPr>
          <a:lstStyle/>
          <a:p>
            <a:pPr>
              <a:lnSpc>
                <a:spcPts val="3686"/>
              </a:lnSpc>
              <a:spcBef>
                <a:spcPct val="0"/>
              </a:spcBef>
            </a:pPr>
            <a:r>
              <a:rPr lang="en-US" sz="2800" dirty="0"/>
              <a:t>The To-Do List Manager project helped me apply Data Structures and Algorithms in a real application.</a:t>
            </a:r>
            <a:br>
              <a:rPr lang="en-US" sz="2800" dirty="0"/>
            </a:br>
            <a:r>
              <a:rPr lang="en-US" sz="2800" dirty="0"/>
              <a:t>I used arrays to add, delete, and update tasks, and stored them with local Storage.</a:t>
            </a:r>
            <a:br>
              <a:rPr lang="en-US" sz="2800" dirty="0"/>
            </a:br>
            <a:r>
              <a:rPr lang="en-US" sz="2800" dirty="0"/>
              <a:t>This showed how theory can be turned into practical solutions.</a:t>
            </a:r>
            <a:br>
              <a:rPr lang="en-US" sz="2800" dirty="0"/>
            </a:br>
            <a:r>
              <a:rPr lang="en-US" sz="2800" dirty="0"/>
              <a:t>I also learned HTML, CSS, and JavaScript for building the interface and logic.</a:t>
            </a:r>
            <a:br>
              <a:rPr lang="en-US" sz="2800" dirty="0"/>
            </a:br>
            <a:r>
              <a:rPr lang="en-US" sz="2800" dirty="0"/>
              <a:t>During the project, I faced challenges like event handling, indexing, and UI design, which improved my problem-solving skills.</a:t>
            </a:r>
            <a:br>
              <a:rPr lang="en-US" sz="2800" dirty="0"/>
            </a:br>
            <a:r>
              <a:rPr lang="en-US" sz="2800" dirty="0"/>
              <a:t>The app is lightweight, user-friendly, and persistent, making it useful for daily task management.</a:t>
            </a:r>
            <a:br>
              <a:rPr lang="en-US" sz="2800" dirty="0"/>
            </a:br>
            <a:r>
              <a:rPr lang="en-US" sz="2800" dirty="0"/>
              <a:t>It proved that even simple apps are based on strong computer science concepts.</a:t>
            </a:r>
            <a:br>
              <a:rPr lang="en-US" sz="2800" dirty="0"/>
            </a:br>
            <a:r>
              <a:rPr lang="en-US" sz="2800" dirty="0"/>
              <a:t>This project gave me both technical knowledge and confidence for future development work.</a:t>
            </a:r>
            <a:endParaRPr lang="en-US" sz="2633" dirty="0">
              <a:solidFill>
                <a:srgbClr val="1B1B1B"/>
              </a:solidFill>
              <a:latin typeface="Canva Sans"/>
              <a:ea typeface="Canva Sans"/>
              <a:cs typeface="Canva Sans"/>
              <a:sym typeface="Canva Sans"/>
            </a:endParaRPr>
          </a:p>
        </p:txBody>
      </p:sp>
      <p:sp>
        <p:nvSpPr>
          <p:cNvPr id="9" name="Freeform 9"/>
          <p:cNvSpPr/>
          <p:nvPr/>
        </p:nvSpPr>
        <p:spPr>
          <a:xfrm>
            <a:off x="11758124" y="1069519"/>
            <a:ext cx="1290021" cy="1290021"/>
          </a:xfrm>
          <a:custGeom>
            <a:avLst/>
            <a:gdLst/>
            <a:ahLst/>
            <a:cxnLst/>
            <a:rect l="l" t="t" r="r" b="b"/>
            <a:pathLst>
              <a:path w="1290021" h="1290021">
                <a:moveTo>
                  <a:pt x="0" y="0"/>
                </a:moveTo>
                <a:lnTo>
                  <a:pt x="1290021" y="0"/>
                </a:lnTo>
                <a:lnTo>
                  <a:pt x="1290021" y="1290021"/>
                </a:lnTo>
                <a:lnTo>
                  <a:pt x="0" y="129002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1F8E9"/>
        </a:solidFill>
        <a:effectLst/>
      </p:bgPr>
    </p:bg>
    <p:spTree>
      <p:nvGrpSpPr>
        <p:cNvPr id="1" name=""/>
        <p:cNvGrpSpPr/>
        <p:nvPr/>
      </p:nvGrpSpPr>
      <p:grpSpPr>
        <a:xfrm>
          <a:off x="0" y="0"/>
          <a:ext cx="0" cy="0"/>
          <a:chOff x="0" y="0"/>
          <a:chExt cx="0" cy="0"/>
        </a:xfrm>
      </p:grpSpPr>
      <p:sp>
        <p:nvSpPr>
          <p:cNvPr id="2" name="Freeform 2"/>
          <p:cNvSpPr/>
          <p:nvPr/>
        </p:nvSpPr>
        <p:spPr>
          <a:xfrm flipH="1">
            <a:off x="14586489" y="3704311"/>
            <a:ext cx="1923258" cy="2518553"/>
          </a:xfrm>
          <a:custGeom>
            <a:avLst/>
            <a:gdLst/>
            <a:ahLst/>
            <a:cxnLst/>
            <a:rect l="l" t="t" r="r" b="b"/>
            <a:pathLst>
              <a:path w="1923258" h="2518553">
                <a:moveTo>
                  <a:pt x="1923258" y="0"/>
                </a:moveTo>
                <a:lnTo>
                  <a:pt x="0" y="0"/>
                </a:lnTo>
                <a:lnTo>
                  <a:pt x="0" y="2518553"/>
                </a:lnTo>
                <a:lnTo>
                  <a:pt x="1923258" y="2518553"/>
                </a:lnTo>
                <a:lnTo>
                  <a:pt x="1923258"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TextBox 3"/>
          <p:cNvSpPr txBox="1"/>
          <p:nvPr/>
        </p:nvSpPr>
        <p:spPr>
          <a:xfrm>
            <a:off x="771525" y="3990895"/>
            <a:ext cx="16744950" cy="2231968"/>
          </a:xfrm>
          <a:prstGeom prst="rect">
            <a:avLst/>
          </a:prstGeom>
        </p:spPr>
        <p:txBody>
          <a:bodyPr lIns="0" tIns="0" rIns="0" bIns="0" rtlCol="0" anchor="t">
            <a:spAutoFit/>
          </a:bodyPr>
          <a:lstStyle/>
          <a:p>
            <a:pPr marL="0" lvl="0" indent="0" algn="ctr">
              <a:lnSpc>
                <a:spcPts val="18203"/>
              </a:lnSpc>
              <a:spcBef>
                <a:spcPct val="0"/>
              </a:spcBef>
            </a:pPr>
            <a:r>
              <a:rPr lang="en-US" sz="13002" b="1" u="none">
                <a:solidFill>
                  <a:srgbClr val="000000"/>
                </a:solidFill>
                <a:latin typeface="Open Sans Bold"/>
                <a:ea typeface="Open Sans Bold"/>
                <a:cs typeface="Open Sans Bold"/>
                <a:sym typeface="Open Sans Bold"/>
              </a:rPr>
              <a:t>Thank you!</a:t>
            </a:r>
          </a:p>
        </p:txBody>
      </p:sp>
      <p:sp>
        <p:nvSpPr>
          <p:cNvPr id="4" name="Freeform 4"/>
          <p:cNvSpPr/>
          <p:nvPr/>
        </p:nvSpPr>
        <p:spPr>
          <a:xfrm>
            <a:off x="-543230" y="8486837"/>
            <a:ext cx="2283441" cy="2620955"/>
          </a:xfrm>
          <a:custGeom>
            <a:avLst/>
            <a:gdLst/>
            <a:ahLst/>
            <a:cxnLst/>
            <a:rect l="l" t="t" r="r" b="b"/>
            <a:pathLst>
              <a:path w="2283441" h="2620955">
                <a:moveTo>
                  <a:pt x="0" y="0"/>
                </a:moveTo>
                <a:lnTo>
                  <a:pt x="2283442" y="0"/>
                </a:lnTo>
                <a:lnTo>
                  <a:pt x="2283442" y="2620955"/>
                </a:lnTo>
                <a:lnTo>
                  <a:pt x="0" y="262095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5" name="Freeform 5"/>
          <p:cNvSpPr/>
          <p:nvPr/>
        </p:nvSpPr>
        <p:spPr>
          <a:xfrm>
            <a:off x="16891642" y="-363110"/>
            <a:ext cx="2317321" cy="2237269"/>
          </a:xfrm>
          <a:custGeom>
            <a:avLst/>
            <a:gdLst/>
            <a:ahLst/>
            <a:cxnLst/>
            <a:rect l="l" t="t" r="r" b="b"/>
            <a:pathLst>
              <a:path w="2317321" h="2237269">
                <a:moveTo>
                  <a:pt x="0" y="0"/>
                </a:moveTo>
                <a:lnTo>
                  <a:pt x="2317322" y="0"/>
                </a:lnTo>
                <a:lnTo>
                  <a:pt x="2317322" y="2237268"/>
                </a:lnTo>
                <a:lnTo>
                  <a:pt x="0" y="223726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1F8E9"/>
        </a:solidFill>
        <a:effectLst/>
      </p:bgPr>
    </p:bg>
    <p:spTree>
      <p:nvGrpSpPr>
        <p:cNvPr id="1" name=""/>
        <p:cNvGrpSpPr/>
        <p:nvPr/>
      </p:nvGrpSpPr>
      <p:grpSpPr>
        <a:xfrm>
          <a:off x="0" y="0"/>
          <a:ext cx="0" cy="0"/>
          <a:chOff x="0" y="0"/>
          <a:chExt cx="0" cy="0"/>
        </a:xfrm>
      </p:grpSpPr>
      <p:sp>
        <p:nvSpPr>
          <p:cNvPr id="2" name="Freeform 2"/>
          <p:cNvSpPr/>
          <p:nvPr/>
        </p:nvSpPr>
        <p:spPr>
          <a:xfrm>
            <a:off x="12066454" y="407087"/>
            <a:ext cx="912186" cy="912186"/>
          </a:xfrm>
          <a:custGeom>
            <a:avLst/>
            <a:gdLst/>
            <a:ahLst/>
            <a:cxnLst/>
            <a:rect l="l" t="t" r="r" b="b"/>
            <a:pathLst>
              <a:path w="912186" h="912186">
                <a:moveTo>
                  <a:pt x="0" y="0"/>
                </a:moveTo>
                <a:lnTo>
                  <a:pt x="912186" y="0"/>
                </a:lnTo>
                <a:lnTo>
                  <a:pt x="912186" y="912186"/>
                </a:lnTo>
                <a:lnTo>
                  <a:pt x="0" y="91218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Freeform 3"/>
          <p:cNvSpPr/>
          <p:nvPr/>
        </p:nvSpPr>
        <p:spPr>
          <a:xfrm>
            <a:off x="-948577" y="8132336"/>
            <a:ext cx="2750430" cy="2975806"/>
          </a:xfrm>
          <a:custGeom>
            <a:avLst/>
            <a:gdLst/>
            <a:ahLst/>
            <a:cxnLst/>
            <a:rect l="l" t="t" r="r" b="b"/>
            <a:pathLst>
              <a:path w="2750430" h="2975806">
                <a:moveTo>
                  <a:pt x="0" y="0"/>
                </a:moveTo>
                <a:lnTo>
                  <a:pt x="2750430" y="0"/>
                </a:lnTo>
                <a:lnTo>
                  <a:pt x="2750430" y="2975805"/>
                </a:lnTo>
                <a:lnTo>
                  <a:pt x="0" y="297580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4" name="Freeform 4"/>
          <p:cNvSpPr/>
          <p:nvPr/>
        </p:nvSpPr>
        <p:spPr>
          <a:xfrm>
            <a:off x="16891642" y="-363110"/>
            <a:ext cx="2317321" cy="2237269"/>
          </a:xfrm>
          <a:custGeom>
            <a:avLst/>
            <a:gdLst/>
            <a:ahLst/>
            <a:cxnLst/>
            <a:rect l="l" t="t" r="r" b="b"/>
            <a:pathLst>
              <a:path w="2317321" h="2237269">
                <a:moveTo>
                  <a:pt x="0" y="0"/>
                </a:moveTo>
                <a:lnTo>
                  <a:pt x="2317322" y="0"/>
                </a:lnTo>
                <a:lnTo>
                  <a:pt x="2317322" y="2237268"/>
                </a:lnTo>
                <a:lnTo>
                  <a:pt x="0" y="223726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6" name="TextBox 6"/>
          <p:cNvSpPr txBox="1"/>
          <p:nvPr/>
        </p:nvSpPr>
        <p:spPr>
          <a:xfrm>
            <a:off x="5309360" y="606803"/>
            <a:ext cx="7669281" cy="712470"/>
          </a:xfrm>
          <a:prstGeom prst="rect">
            <a:avLst/>
          </a:prstGeom>
        </p:spPr>
        <p:txBody>
          <a:bodyPr lIns="0" tIns="0" rIns="0" bIns="0" rtlCol="0" anchor="t">
            <a:spAutoFit/>
          </a:bodyPr>
          <a:lstStyle/>
          <a:p>
            <a:pPr algn="ctr">
              <a:lnSpc>
                <a:spcPts val="5880"/>
              </a:lnSpc>
            </a:pPr>
            <a:r>
              <a:rPr lang="en-US" sz="4200" b="1">
                <a:solidFill>
                  <a:srgbClr val="1B1B1B"/>
                </a:solidFill>
                <a:latin typeface="Montserrat Bold"/>
                <a:ea typeface="Montserrat Bold"/>
                <a:cs typeface="Montserrat Bold"/>
                <a:sym typeface="Montserrat Bold"/>
              </a:rPr>
              <a:t>Training Certificate</a:t>
            </a:r>
          </a:p>
        </p:txBody>
      </p:sp>
      <p:pic>
        <p:nvPicPr>
          <p:cNvPr id="11" name="Picture 10" descr="A certificate of completion&#10;&#10;AI-generated content may be incorrect.">
            <a:extLst>
              <a:ext uri="{FF2B5EF4-FFF2-40B4-BE49-F238E27FC236}">
                <a16:creationId xmlns:a16="http://schemas.microsoft.com/office/drawing/2014/main" id="{19940FDE-CC41-18EA-ABE2-53C14DE7D11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431214" y="1518989"/>
            <a:ext cx="10591800" cy="7529508"/>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1F8E9"/>
        </a:solidFill>
        <a:effectLst/>
      </p:bgPr>
    </p:bg>
    <p:spTree>
      <p:nvGrpSpPr>
        <p:cNvPr id="1" name=""/>
        <p:cNvGrpSpPr/>
        <p:nvPr/>
      </p:nvGrpSpPr>
      <p:grpSpPr>
        <a:xfrm>
          <a:off x="0" y="0"/>
          <a:ext cx="0" cy="0"/>
          <a:chOff x="0" y="0"/>
          <a:chExt cx="0" cy="0"/>
        </a:xfrm>
      </p:grpSpPr>
      <p:sp>
        <p:nvSpPr>
          <p:cNvPr id="2" name="Freeform 2"/>
          <p:cNvSpPr/>
          <p:nvPr/>
        </p:nvSpPr>
        <p:spPr>
          <a:xfrm>
            <a:off x="-948577" y="8132336"/>
            <a:ext cx="2750430" cy="2975806"/>
          </a:xfrm>
          <a:custGeom>
            <a:avLst/>
            <a:gdLst/>
            <a:ahLst/>
            <a:cxnLst/>
            <a:rect l="l" t="t" r="r" b="b"/>
            <a:pathLst>
              <a:path w="2750430" h="2975806">
                <a:moveTo>
                  <a:pt x="0" y="0"/>
                </a:moveTo>
                <a:lnTo>
                  <a:pt x="2750430" y="0"/>
                </a:lnTo>
                <a:lnTo>
                  <a:pt x="2750430" y="2975805"/>
                </a:lnTo>
                <a:lnTo>
                  <a:pt x="0" y="297580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Freeform 3"/>
          <p:cNvSpPr/>
          <p:nvPr/>
        </p:nvSpPr>
        <p:spPr>
          <a:xfrm>
            <a:off x="16891642" y="-363110"/>
            <a:ext cx="2317321" cy="2237269"/>
          </a:xfrm>
          <a:custGeom>
            <a:avLst/>
            <a:gdLst/>
            <a:ahLst/>
            <a:cxnLst/>
            <a:rect l="l" t="t" r="r" b="b"/>
            <a:pathLst>
              <a:path w="2317321" h="2237269">
                <a:moveTo>
                  <a:pt x="0" y="0"/>
                </a:moveTo>
                <a:lnTo>
                  <a:pt x="2317322" y="0"/>
                </a:lnTo>
                <a:lnTo>
                  <a:pt x="2317322" y="2237268"/>
                </a:lnTo>
                <a:lnTo>
                  <a:pt x="0" y="223726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4" name="Freeform 4"/>
          <p:cNvSpPr/>
          <p:nvPr/>
        </p:nvSpPr>
        <p:spPr>
          <a:xfrm>
            <a:off x="10821563" y="363463"/>
            <a:ext cx="4420195" cy="4114800"/>
          </a:xfrm>
          <a:custGeom>
            <a:avLst/>
            <a:gdLst/>
            <a:ahLst/>
            <a:cxnLst/>
            <a:rect l="l" t="t" r="r" b="b"/>
            <a:pathLst>
              <a:path w="4420195" h="4114800">
                <a:moveTo>
                  <a:pt x="0" y="0"/>
                </a:moveTo>
                <a:lnTo>
                  <a:pt x="4420195" y="0"/>
                </a:lnTo>
                <a:lnTo>
                  <a:pt x="4420195"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5" name="TextBox 5"/>
          <p:cNvSpPr txBox="1"/>
          <p:nvPr/>
        </p:nvSpPr>
        <p:spPr>
          <a:xfrm>
            <a:off x="1801853" y="4669436"/>
            <a:ext cx="14428697" cy="3881018"/>
          </a:xfrm>
          <a:prstGeom prst="rect">
            <a:avLst/>
          </a:prstGeom>
        </p:spPr>
        <p:txBody>
          <a:bodyPr lIns="0" tIns="0" rIns="0" bIns="0" rtlCol="0" anchor="t">
            <a:spAutoFit/>
          </a:bodyPr>
          <a:lstStyle/>
          <a:p>
            <a:pPr algn="l">
              <a:lnSpc>
                <a:spcPts val="3893"/>
              </a:lnSpc>
            </a:pPr>
            <a:r>
              <a:rPr lang="en-US" sz="2780">
                <a:solidFill>
                  <a:srgbClr val="1B1B1B"/>
                </a:solidFill>
                <a:latin typeface="Canva Sans"/>
                <a:ea typeface="Canva Sans"/>
                <a:cs typeface="Canva Sans"/>
                <a:sym typeface="Canva Sans"/>
              </a:rPr>
              <a:t>Data Structures and Algorithms (DSA) are important because they provide the essential methods and frameworks to efficiently organize, store, and process large and complex data, which is critical in today’s data-driven world. By using appropriate data structures like arrays, trees, graphs, and hash tables, and designing efficient algorithms, we optimize performance and resource usage, making software faster and more scalable. Without DSA, managing and utilizing the massive volume of data generated daily would be impractical and inefficient.</a:t>
            </a:r>
          </a:p>
          <a:p>
            <a:pPr algn="l">
              <a:lnSpc>
                <a:spcPts val="3893"/>
              </a:lnSpc>
            </a:pPr>
            <a:endParaRPr lang="en-US" sz="2780">
              <a:solidFill>
                <a:srgbClr val="1B1B1B"/>
              </a:solidFill>
              <a:latin typeface="Canva Sans"/>
              <a:ea typeface="Canva Sans"/>
              <a:cs typeface="Canva Sans"/>
              <a:sym typeface="Canva Sans"/>
            </a:endParaRPr>
          </a:p>
        </p:txBody>
      </p:sp>
      <p:sp>
        <p:nvSpPr>
          <p:cNvPr id="6" name="TextBox 6"/>
          <p:cNvSpPr txBox="1"/>
          <p:nvPr/>
        </p:nvSpPr>
        <p:spPr>
          <a:xfrm>
            <a:off x="1028700" y="2026528"/>
            <a:ext cx="7669281" cy="712470"/>
          </a:xfrm>
          <a:prstGeom prst="rect">
            <a:avLst/>
          </a:prstGeom>
        </p:spPr>
        <p:txBody>
          <a:bodyPr lIns="0" tIns="0" rIns="0" bIns="0" rtlCol="0" anchor="t">
            <a:spAutoFit/>
          </a:bodyPr>
          <a:lstStyle/>
          <a:p>
            <a:pPr algn="ctr">
              <a:lnSpc>
                <a:spcPts val="5880"/>
              </a:lnSpc>
            </a:pPr>
            <a:r>
              <a:rPr lang="en-US" sz="4200" b="1">
                <a:solidFill>
                  <a:srgbClr val="1B1B1B"/>
                </a:solidFill>
                <a:latin typeface="Montserrat Bold"/>
                <a:ea typeface="Montserrat Bold"/>
                <a:cs typeface="Montserrat Bold"/>
                <a:sym typeface="Montserrat Bold"/>
              </a:rPr>
              <a:t>Why DSA is Important</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1F8E9"/>
        </a:solidFill>
        <a:effectLst/>
      </p:bgPr>
    </p:bg>
    <p:spTree>
      <p:nvGrpSpPr>
        <p:cNvPr id="1" name=""/>
        <p:cNvGrpSpPr/>
        <p:nvPr/>
      </p:nvGrpSpPr>
      <p:grpSpPr>
        <a:xfrm>
          <a:off x="0" y="0"/>
          <a:ext cx="0" cy="0"/>
          <a:chOff x="0" y="0"/>
          <a:chExt cx="0" cy="0"/>
        </a:xfrm>
      </p:grpSpPr>
      <p:grpSp>
        <p:nvGrpSpPr>
          <p:cNvPr id="2" name="Group 2"/>
          <p:cNvGrpSpPr/>
          <p:nvPr/>
        </p:nvGrpSpPr>
        <p:grpSpPr>
          <a:xfrm>
            <a:off x="9995644" y="3000688"/>
            <a:ext cx="7652770" cy="5071991"/>
            <a:chOff x="0" y="0"/>
            <a:chExt cx="2297494" cy="1522699"/>
          </a:xfrm>
        </p:grpSpPr>
        <p:sp>
          <p:nvSpPr>
            <p:cNvPr id="3" name="Freeform 3"/>
            <p:cNvSpPr/>
            <p:nvPr/>
          </p:nvSpPr>
          <p:spPr>
            <a:xfrm>
              <a:off x="0" y="0"/>
              <a:ext cx="2297493" cy="1522699"/>
            </a:xfrm>
            <a:custGeom>
              <a:avLst/>
              <a:gdLst/>
              <a:ahLst/>
              <a:cxnLst/>
              <a:rect l="l" t="t" r="r" b="b"/>
              <a:pathLst>
                <a:path w="2297493" h="1522699">
                  <a:moveTo>
                    <a:pt x="0" y="0"/>
                  </a:moveTo>
                  <a:lnTo>
                    <a:pt x="2297493" y="0"/>
                  </a:lnTo>
                  <a:lnTo>
                    <a:pt x="2297493" y="1522699"/>
                  </a:lnTo>
                  <a:lnTo>
                    <a:pt x="0" y="1522699"/>
                  </a:lnTo>
                  <a:close/>
                </a:path>
              </a:pathLst>
            </a:custGeom>
            <a:solidFill>
              <a:srgbClr val="AED581"/>
            </a:solidFill>
          </p:spPr>
          <p:txBody>
            <a:bodyPr/>
            <a:lstStyle/>
            <a:p>
              <a:endParaRPr lang="en-IN"/>
            </a:p>
          </p:txBody>
        </p:sp>
        <p:sp>
          <p:nvSpPr>
            <p:cNvPr id="4" name="TextBox 4"/>
            <p:cNvSpPr txBox="1"/>
            <p:nvPr/>
          </p:nvSpPr>
          <p:spPr>
            <a:xfrm>
              <a:off x="0" y="-38100"/>
              <a:ext cx="2297494" cy="1560799"/>
            </a:xfrm>
            <a:prstGeom prst="rect">
              <a:avLst/>
            </a:prstGeom>
          </p:spPr>
          <p:txBody>
            <a:bodyPr lIns="44566" tIns="44566" rIns="44566" bIns="44566" rtlCol="0" anchor="ctr"/>
            <a:lstStyle/>
            <a:p>
              <a:pPr algn="ctr">
                <a:lnSpc>
                  <a:spcPts val="2659"/>
                </a:lnSpc>
              </a:pPr>
              <a:endParaRPr/>
            </a:p>
          </p:txBody>
        </p:sp>
      </p:grpSp>
      <p:sp>
        <p:nvSpPr>
          <p:cNvPr id="5" name="Freeform 5"/>
          <p:cNvSpPr/>
          <p:nvPr/>
        </p:nvSpPr>
        <p:spPr>
          <a:xfrm>
            <a:off x="16175364" y="3429447"/>
            <a:ext cx="444330" cy="620258"/>
          </a:xfrm>
          <a:custGeom>
            <a:avLst/>
            <a:gdLst/>
            <a:ahLst/>
            <a:cxnLst/>
            <a:rect l="l" t="t" r="r" b="b"/>
            <a:pathLst>
              <a:path w="444330" h="620258">
                <a:moveTo>
                  <a:pt x="0" y="0"/>
                </a:moveTo>
                <a:lnTo>
                  <a:pt x="444330" y="0"/>
                </a:lnTo>
                <a:lnTo>
                  <a:pt x="444330" y="620258"/>
                </a:lnTo>
                <a:lnTo>
                  <a:pt x="0" y="62025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6" name="Freeform 6"/>
          <p:cNvSpPr/>
          <p:nvPr/>
        </p:nvSpPr>
        <p:spPr>
          <a:xfrm>
            <a:off x="16397529" y="-908329"/>
            <a:ext cx="3230536" cy="2638920"/>
          </a:xfrm>
          <a:custGeom>
            <a:avLst/>
            <a:gdLst/>
            <a:ahLst/>
            <a:cxnLst/>
            <a:rect l="l" t="t" r="r" b="b"/>
            <a:pathLst>
              <a:path w="3230536" h="2638920">
                <a:moveTo>
                  <a:pt x="0" y="0"/>
                </a:moveTo>
                <a:lnTo>
                  <a:pt x="3230536" y="0"/>
                </a:lnTo>
                <a:lnTo>
                  <a:pt x="3230536" y="2638920"/>
                </a:lnTo>
                <a:lnTo>
                  <a:pt x="0" y="263892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grpSp>
        <p:nvGrpSpPr>
          <p:cNvPr id="7" name="Group 7"/>
          <p:cNvGrpSpPr/>
          <p:nvPr/>
        </p:nvGrpSpPr>
        <p:grpSpPr>
          <a:xfrm>
            <a:off x="1740212" y="3000688"/>
            <a:ext cx="7652770" cy="5071991"/>
            <a:chOff x="0" y="0"/>
            <a:chExt cx="2297494" cy="1522699"/>
          </a:xfrm>
        </p:grpSpPr>
        <p:sp>
          <p:nvSpPr>
            <p:cNvPr id="8" name="Freeform 8"/>
            <p:cNvSpPr/>
            <p:nvPr/>
          </p:nvSpPr>
          <p:spPr>
            <a:xfrm>
              <a:off x="0" y="0"/>
              <a:ext cx="2297493" cy="1522699"/>
            </a:xfrm>
            <a:custGeom>
              <a:avLst/>
              <a:gdLst/>
              <a:ahLst/>
              <a:cxnLst/>
              <a:rect l="l" t="t" r="r" b="b"/>
              <a:pathLst>
                <a:path w="2297493" h="1522699">
                  <a:moveTo>
                    <a:pt x="0" y="0"/>
                  </a:moveTo>
                  <a:lnTo>
                    <a:pt x="2297493" y="0"/>
                  </a:lnTo>
                  <a:lnTo>
                    <a:pt x="2297493" y="1522699"/>
                  </a:lnTo>
                  <a:lnTo>
                    <a:pt x="0" y="1522699"/>
                  </a:lnTo>
                  <a:close/>
                </a:path>
              </a:pathLst>
            </a:custGeom>
            <a:solidFill>
              <a:srgbClr val="689F38"/>
            </a:solidFill>
          </p:spPr>
          <p:txBody>
            <a:bodyPr/>
            <a:lstStyle/>
            <a:p>
              <a:endParaRPr lang="en-IN"/>
            </a:p>
          </p:txBody>
        </p:sp>
        <p:sp>
          <p:nvSpPr>
            <p:cNvPr id="9" name="TextBox 9"/>
            <p:cNvSpPr txBox="1"/>
            <p:nvPr/>
          </p:nvSpPr>
          <p:spPr>
            <a:xfrm>
              <a:off x="0" y="-38100"/>
              <a:ext cx="2297494" cy="1560799"/>
            </a:xfrm>
            <a:prstGeom prst="rect">
              <a:avLst/>
            </a:prstGeom>
          </p:spPr>
          <p:txBody>
            <a:bodyPr lIns="44566" tIns="44566" rIns="44566" bIns="44566" rtlCol="0" anchor="ctr"/>
            <a:lstStyle/>
            <a:p>
              <a:pPr algn="ctr">
                <a:lnSpc>
                  <a:spcPts val="2659"/>
                </a:lnSpc>
              </a:pPr>
              <a:endParaRPr/>
            </a:p>
          </p:txBody>
        </p:sp>
      </p:grpSp>
      <p:sp>
        <p:nvSpPr>
          <p:cNvPr id="10" name="Freeform 10"/>
          <p:cNvSpPr/>
          <p:nvPr/>
        </p:nvSpPr>
        <p:spPr>
          <a:xfrm>
            <a:off x="7636779" y="3429447"/>
            <a:ext cx="674193" cy="620258"/>
          </a:xfrm>
          <a:custGeom>
            <a:avLst/>
            <a:gdLst/>
            <a:ahLst/>
            <a:cxnLst/>
            <a:rect l="l" t="t" r="r" b="b"/>
            <a:pathLst>
              <a:path w="674193" h="620258">
                <a:moveTo>
                  <a:pt x="0" y="0"/>
                </a:moveTo>
                <a:lnTo>
                  <a:pt x="674193" y="0"/>
                </a:lnTo>
                <a:lnTo>
                  <a:pt x="674193" y="620258"/>
                </a:lnTo>
                <a:lnTo>
                  <a:pt x="0" y="62025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11" name="Freeform 11"/>
          <p:cNvSpPr/>
          <p:nvPr/>
        </p:nvSpPr>
        <p:spPr>
          <a:xfrm>
            <a:off x="-543230" y="8486837"/>
            <a:ext cx="2283441" cy="2620955"/>
          </a:xfrm>
          <a:custGeom>
            <a:avLst/>
            <a:gdLst/>
            <a:ahLst/>
            <a:cxnLst/>
            <a:rect l="l" t="t" r="r" b="b"/>
            <a:pathLst>
              <a:path w="2283441" h="2620955">
                <a:moveTo>
                  <a:pt x="0" y="0"/>
                </a:moveTo>
                <a:lnTo>
                  <a:pt x="2283442" y="0"/>
                </a:lnTo>
                <a:lnTo>
                  <a:pt x="2283442" y="2620955"/>
                </a:lnTo>
                <a:lnTo>
                  <a:pt x="0" y="262095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IN"/>
          </a:p>
        </p:txBody>
      </p:sp>
      <p:sp>
        <p:nvSpPr>
          <p:cNvPr id="12" name="TextBox 12"/>
          <p:cNvSpPr txBox="1"/>
          <p:nvPr/>
        </p:nvSpPr>
        <p:spPr>
          <a:xfrm>
            <a:off x="1740212" y="1336256"/>
            <a:ext cx="10078696" cy="712470"/>
          </a:xfrm>
          <a:prstGeom prst="rect">
            <a:avLst/>
          </a:prstGeom>
        </p:spPr>
        <p:txBody>
          <a:bodyPr lIns="0" tIns="0" rIns="0" bIns="0" rtlCol="0" anchor="t">
            <a:spAutoFit/>
          </a:bodyPr>
          <a:lstStyle/>
          <a:p>
            <a:pPr algn="ctr">
              <a:lnSpc>
                <a:spcPts val="5880"/>
              </a:lnSpc>
            </a:pPr>
            <a:r>
              <a:rPr lang="en-US" sz="4200" b="1" dirty="0">
                <a:solidFill>
                  <a:srgbClr val="1B1B1B"/>
                </a:solidFill>
                <a:latin typeface="Montserrat Bold"/>
                <a:ea typeface="Montserrat Bold"/>
                <a:cs typeface="Montserrat Bold"/>
                <a:sym typeface="Montserrat Bold"/>
              </a:rPr>
              <a:t>Project: </a:t>
            </a:r>
            <a:r>
              <a:rPr lang="en-IN" sz="4400" b="1" dirty="0"/>
              <a:t>To-Do List Manager</a:t>
            </a:r>
            <a:r>
              <a:rPr lang="en-IN" sz="4400" dirty="0"/>
              <a:t> </a:t>
            </a:r>
            <a:endParaRPr lang="en-US" sz="4200" b="1" dirty="0">
              <a:solidFill>
                <a:srgbClr val="1B1B1B"/>
              </a:solidFill>
              <a:latin typeface="Montserrat Bold"/>
              <a:ea typeface="Montserrat Bold"/>
              <a:cs typeface="Montserrat Bold"/>
              <a:sym typeface="Montserrat Bold"/>
            </a:endParaRPr>
          </a:p>
        </p:txBody>
      </p:sp>
      <p:sp>
        <p:nvSpPr>
          <p:cNvPr id="13" name="TextBox 13"/>
          <p:cNvSpPr txBox="1"/>
          <p:nvPr/>
        </p:nvSpPr>
        <p:spPr>
          <a:xfrm>
            <a:off x="2036519" y="3248403"/>
            <a:ext cx="3442335" cy="887095"/>
          </a:xfrm>
          <a:prstGeom prst="rect">
            <a:avLst/>
          </a:prstGeom>
        </p:spPr>
        <p:txBody>
          <a:bodyPr lIns="0" tIns="0" rIns="0" bIns="0" rtlCol="0" anchor="t">
            <a:spAutoFit/>
          </a:bodyPr>
          <a:lstStyle/>
          <a:p>
            <a:pPr algn="ctr">
              <a:lnSpc>
                <a:spcPts val="7279"/>
              </a:lnSpc>
            </a:pPr>
            <a:r>
              <a:rPr lang="en-US" sz="5199" b="1">
                <a:solidFill>
                  <a:srgbClr val="1B1B1B"/>
                </a:solidFill>
                <a:latin typeface="Canva Sans Bold"/>
                <a:ea typeface="Canva Sans Bold"/>
                <a:cs typeface="Canva Sans Bold"/>
                <a:sym typeface="Canva Sans Bold"/>
              </a:rPr>
              <a:t>Objectives</a:t>
            </a:r>
          </a:p>
        </p:txBody>
      </p:sp>
      <p:sp>
        <p:nvSpPr>
          <p:cNvPr id="14" name="TextBox 14"/>
          <p:cNvSpPr txBox="1"/>
          <p:nvPr/>
        </p:nvSpPr>
        <p:spPr>
          <a:xfrm>
            <a:off x="2036519" y="4504044"/>
            <a:ext cx="7356463" cy="2341218"/>
          </a:xfrm>
          <a:prstGeom prst="rect">
            <a:avLst/>
          </a:prstGeom>
        </p:spPr>
        <p:txBody>
          <a:bodyPr lIns="0" tIns="0" rIns="0" bIns="0" rtlCol="0" anchor="t">
            <a:spAutoFit/>
          </a:bodyPr>
          <a:lstStyle/>
          <a:p>
            <a:pPr>
              <a:lnSpc>
                <a:spcPts val="3697"/>
              </a:lnSpc>
            </a:pPr>
            <a:r>
              <a:rPr lang="en-US" sz="2641" dirty="0">
                <a:solidFill>
                  <a:srgbClr val="1B1B1B"/>
                </a:solidFill>
                <a:latin typeface="Canva Sans"/>
                <a:ea typeface="Canva Sans"/>
                <a:cs typeface="Canva Sans"/>
                <a:sym typeface="Canva Sans"/>
              </a:rPr>
              <a:t>•</a:t>
            </a:r>
            <a:r>
              <a:rPr lang="en-US" sz="2800" dirty="0"/>
              <a:t>Design a simple web-based To-Do List Manager.</a:t>
            </a:r>
            <a:endParaRPr lang="en-US" sz="2641" dirty="0">
              <a:solidFill>
                <a:srgbClr val="1B1B1B"/>
              </a:solidFill>
              <a:latin typeface="Canva Sans"/>
              <a:ea typeface="Canva Sans"/>
              <a:cs typeface="Canva Sans"/>
              <a:sym typeface="Canva Sans"/>
            </a:endParaRPr>
          </a:p>
          <a:p>
            <a:pPr>
              <a:lnSpc>
                <a:spcPts val="3697"/>
              </a:lnSpc>
            </a:pPr>
            <a:r>
              <a:rPr lang="en-US" sz="2641" dirty="0">
                <a:solidFill>
                  <a:srgbClr val="1B1B1B"/>
                </a:solidFill>
                <a:latin typeface="Canva Sans"/>
                <a:ea typeface="Canva Sans"/>
                <a:cs typeface="Canva Sans"/>
                <a:sym typeface="Canva Sans"/>
              </a:rPr>
              <a:t>•</a:t>
            </a:r>
            <a:r>
              <a:rPr lang="en-US" sz="2800" dirty="0"/>
              <a:t>Demonstrate CRUD operations using arrays and JavaScript.</a:t>
            </a:r>
          </a:p>
          <a:p>
            <a:pPr>
              <a:lnSpc>
                <a:spcPts val="3697"/>
              </a:lnSpc>
            </a:pPr>
            <a:r>
              <a:rPr lang="en-US" sz="2641" dirty="0">
                <a:solidFill>
                  <a:srgbClr val="1B1B1B"/>
                </a:solidFill>
                <a:latin typeface="Canva Sans"/>
                <a:ea typeface="Canva Sans"/>
                <a:cs typeface="Canva Sans"/>
                <a:sym typeface="Canva Sans"/>
              </a:rPr>
              <a:t>•</a:t>
            </a:r>
            <a:r>
              <a:rPr lang="en-US" sz="2800" dirty="0"/>
              <a:t>Save tasks so they don’t disappear after refresh</a:t>
            </a:r>
            <a:r>
              <a:rPr lang="en-US" sz="2641" dirty="0">
                <a:solidFill>
                  <a:srgbClr val="1B1B1B"/>
                </a:solidFill>
                <a:latin typeface="Canva Sans"/>
                <a:ea typeface="Canva Sans"/>
                <a:cs typeface="Canva Sans"/>
                <a:sym typeface="Canva Sans"/>
              </a:rPr>
              <a:t>.</a:t>
            </a:r>
          </a:p>
          <a:p>
            <a:pPr>
              <a:lnSpc>
                <a:spcPts val="3697"/>
              </a:lnSpc>
            </a:pPr>
            <a:r>
              <a:rPr lang="en-US" sz="2641" dirty="0">
                <a:solidFill>
                  <a:srgbClr val="1B1B1B"/>
                </a:solidFill>
                <a:latin typeface="Canva Sans"/>
                <a:ea typeface="Canva Sans"/>
                <a:cs typeface="Canva Sans"/>
                <a:sym typeface="Canva Sans"/>
              </a:rPr>
              <a:t>•</a:t>
            </a:r>
            <a:r>
              <a:rPr lang="en-US" sz="2800" dirty="0"/>
              <a:t>Show how DSA ideas work in real projects.</a:t>
            </a:r>
            <a:endParaRPr lang="en-US" sz="2641" dirty="0">
              <a:solidFill>
                <a:srgbClr val="1B1B1B"/>
              </a:solidFill>
              <a:latin typeface="Canva Sans"/>
              <a:ea typeface="Canva Sans"/>
              <a:cs typeface="Canva Sans"/>
              <a:sym typeface="Canva Sans"/>
            </a:endParaRPr>
          </a:p>
        </p:txBody>
      </p:sp>
      <p:sp>
        <p:nvSpPr>
          <p:cNvPr id="15" name="TextBox 15"/>
          <p:cNvSpPr txBox="1"/>
          <p:nvPr/>
        </p:nvSpPr>
        <p:spPr>
          <a:xfrm>
            <a:off x="10468897" y="3248403"/>
            <a:ext cx="1997512" cy="887095"/>
          </a:xfrm>
          <a:prstGeom prst="rect">
            <a:avLst/>
          </a:prstGeom>
        </p:spPr>
        <p:txBody>
          <a:bodyPr lIns="0" tIns="0" rIns="0" bIns="0" rtlCol="0" anchor="t">
            <a:spAutoFit/>
          </a:bodyPr>
          <a:lstStyle/>
          <a:p>
            <a:pPr algn="ctr">
              <a:lnSpc>
                <a:spcPts val="7279"/>
              </a:lnSpc>
            </a:pPr>
            <a:r>
              <a:rPr lang="en-US" sz="5199" b="1">
                <a:solidFill>
                  <a:srgbClr val="1B1B1B"/>
                </a:solidFill>
                <a:latin typeface="Canva Sans Bold"/>
                <a:ea typeface="Canva Sans Bold"/>
                <a:cs typeface="Canva Sans Bold"/>
                <a:sym typeface="Canva Sans Bold"/>
              </a:rPr>
              <a:t>Scope</a:t>
            </a:r>
          </a:p>
        </p:txBody>
      </p:sp>
      <p:sp>
        <p:nvSpPr>
          <p:cNvPr id="16" name="TextBox 16"/>
          <p:cNvSpPr txBox="1"/>
          <p:nvPr/>
        </p:nvSpPr>
        <p:spPr>
          <a:xfrm>
            <a:off x="10468897" y="4504044"/>
            <a:ext cx="7179518" cy="2341218"/>
          </a:xfrm>
          <a:prstGeom prst="rect">
            <a:avLst/>
          </a:prstGeom>
        </p:spPr>
        <p:txBody>
          <a:bodyPr lIns="0" tIns="0" rIns="0" bIns="0" rtlCol="0" anchor="t">
            <a:spAutoFit/>
          </a:bodyPr>
          <a:lstStyle/>
          <a:p>
            <a:pPr>
              <a:lnSpc>
                <a:spcPts val="3696"/>
              </a:lnSpc>
            </a:pPr>
            <a:r>
              <a:rPr lang="en-US" sz="2640" dirty="0">
                <a:solidFill>
                  <a:srgbClr val="1B1B1B"/>
                </a:solidFill>
                <a:latin typeface="Canva Sans"/>
                <a:ea typeface="Canva Sans"/>
                <a:cs typeface="Canva Sans"/>
                <a:sym typeface="Canva Sans"/>
              </a:rPr>
              <a:t>•</a:t>
            </a:r>
            <a:r>
              <a:rPr lang="en-US" sz="2800" dirty="0"/>
              <a:t>Web-based app, accessible on modern browsers.</a:t>
            </a:r>
            <a:endParaRPr lang="en-US" sz="2640" dirty="0">
              <a:solidFill>
                <a:srgbClr val="1B1B1B"/>
              </a:solidFill>
              <a:latin typeface="Canva Sans"/>
              <a:ea typeface="Canva Sans"/>
              <a:cs typeface="Canva Sans"/>
              <a:sym typeface="Canva Sans"/>
            </a:endParaRPr>
          </a:p>
          <a:p>
            <a:pPr>
              <a:lnSpc>
                <a:spcPts val="3696"/>
              </a:lnSpc>
            </a:pPr>
            <a:r>
              <a:rPr lang="en-US" sz="2640" dirty="0">
                <a:solidFill>
                  <a:srgbClr val="1B1B1B"/>
                </a:solidFill>
                <a:latin typeface="Canva Sans"/>
                <a:ea typeface="Canva Sans"/>
                <a:cs typeface="Canva Sans"/>
                <a:sym typeface="Canva Sans"/>
              </a:rPr>
              <a:t>•</a:t>
            </a:r>
            <a:r>
              <a:rPr lang="en-IN" sz="2800" dirty="0"/>
              <a:t>Lightweight, user-friendly interface</a:t>
            </a:r>
          </a:p>
          <a:p>
            <a:pPr>
              <a:lnSpc>
                <a:spcPts val="3696"/>
              </a:lnSpc>
            </a:pPr>
            <a:r>
              <a:rPr lang="en-US" sz="2640" dirty="0">
                <a:solidFill>
                  <a:srgbClr val="1B1B1B"/>
                </a:solidFill>
                <a:latin typeface="Canva Sans"/>
                <a:ea typeface="Canva Sans"/>
                <a:cs typeface="Canva Sans"/>
                <a:sym typeface="Canva Sans"/>
              </a:rPr>
              <a:t>•</a:t>
            </a:r>
            <a:r>
              <a:rPr lang="en-IN" sz="2800" dirty="0"/>
              <a:t>Saves tasks using </a:t>
            </a:r>
            <a:r>
              <a:rPr lang="en-IN" sz="2800" dirty="0" err="1"/>
              <a:t>localStorage</a:t>
            </a:r>
            <a:r>
              <a:rPr lang="en-IN" sz="2800" dirty="0"/>
              <a:t>.</a:t>
            </a:r>
          </a:p>
          <a:p>
            <a:pPr>
              <a:lnSpc>
                <a:spcPts val="3696"/>
              </a:lnSpc>
            </a:pPr>
            <a:r>
              <a:rPr lang="en-US" sz="2640" dirty="0">
                <a:solidFill>
                  <a:srgbClr val="1B1B1B"/>
                </a:solidFill>
                <a:latin typeface="Canva Sans"/>
                <a:ea typeface="Canva Sans"/>
                <a:cs typeface="Canva Sans"/>
                <a:sym typeface="Canva Sans"/>
              </a:rPr>
              <a:t>•</a:t>
            </a:r>
            <a:r>
              <a:rPr lang="en-IN" sz="2800" dirty="0"/>
              <a:t>Deployed globally via Netlify.</a:t>
            </a:r>
            <a:endParaRPr lang="en-US" sz="2640" dirty="0">
              <a:solidFill>
                <a:srgbClr val="1B1B1B"/>
              </a:solidFill>
              <a:latin typeface="Canva Sans"/>
              <a:ea typeface="Canva Sans"/>
              <a:cs typeface="Canva Sans"/>
              <a:sym typeface="Canva Sans"/>
            </a:endParaRPr>
          </a:p>
          <a:p>
            <a:pPr algn="l">
              <a:lnSpc>
                <a:spcPts val="3696"/>
              </a:lnSpc>
              <a:spcBef>
                <a:spcPct val="0"/>
              </a:spcBef>
            </a:pPr>
            <a:endParaRPr lang="en-US" sz="2640" dirty="0">
              <a:solidFill>
                <a:srgbClr val="1B1B1B"/>
              </a:solidFill>
              <a:latin typeface="Canva Sans"/>
              <a:ea typeface="Canva Sans"/>
              <a:cs typeface="Canva Sans"/>
              <a:sym typeface="Canva San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1F8E9"/>
        </a:solidFill>
        <a:effectLst/>
      </p:bgPr>
    </p:bg>
    <p:spTree>
      <p:nvGrpSpPr>
        <p:cNvPr id="1" name=""/>
        <p:cNvGrpSpPr/>
        <p:nvPr/>
      </p:nvGrpSpPr>
      <p:grpSpPr>
        <a:xfrm>
          <a:off x="0" y="0"/>
          <a:ext cx="0" cy="0"/>
          <a:chOff x="0" y="0"/>
          <a:chExt cx="0" cy="0"/>
        </a:xfrm>
      </p:grpSpPr>
      <p:sp>
        <p:nvSpPr>
          <p:cNvPr id="2" name="Freeform 2"/>
          <p:cNvSpPr/>
          <p:nvPr/>
        </p:nvSpPr>
        <p:spPr>
          <a:xfrm>
            <a:off x="16891642" y="8771727"/>
            <a:ext cx="2317321" cy="2237269"/>
          </a:xfrm>
          <a:custGeom>
            <a:avLst/>
            <a:gdLst/>
            <a:ahLst/>
            <a:cxnLst/>
            <a:rect l="l" t="t" r="r" b="b"/>
            <a:pathLst>
              <a:path w="2317321" h="2237269">
                <a:moveTo>
                  <a:pt x="0" y="0"/>
                </a:moveTo>
                <a:lnTo>
                  <a:pt x="2317322" y="0"/>
                </a:lnTo>
                <a:lnTo>
                  <a:pt x="2317322" y="2237269"/>
                </a:lnTo>
                <a:lnTo>
                  <a:pt x="0" y="223726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Freeform 3"/>
          <p:cNvSpPr/>
          <p:nvPr/>
        </p:nvSpPr>
        <p:spPr>
          <a:xfrm flipH="1">
            <a:off x="-1936959" y="-1555427"/>
            <a:ext cx="4310743" cy="4114800"/>
          </a:xfrm>
          <a:custGeom>
            <a:avLst/>
            <a:gdLst/>
            <a:ahLst/>
            <a:cxnLst/>
            <a:rect l="l" t="t" r="r" b="b"/>
            <a:pathLst>
              <a:path w="4310743" h="4114800">
                <a:moveTo>
                  <a:pt x="4310743" y="0"/>
                </a:moveTo>
                <a:lnTo>
                  <a:pt x="0" y="0"/>
                </a:lnTo>
                <a:lnTo>
                  <a:pt x="0" y="4114800"/>
                </a:lnTo>
                <a:lnTo>
                  <a:pt x="4310743" y="4114800"/>
                </a:lnTo>
                <a:lnTo>
                  <a:pt x="4310743"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grpSp>
        <p:nvGrpSpPr>
          <p:cNvPr id="4" name="Group 4"/>
          <p:cNvGrpSpPr/>
          <p:nvPr/>
        </p:nvGrpSpPr>
        <p:grpSpPr>
          <a:xfrm>
            <a:off x="1570225" y="4434493"/>
            <a:ext cx="6481988" cy="2400392"/>
            <a:chOff x="0" y="0"/>
            <a:chExt cx="1707190" cy="632202"/>
          </a:xfrm>
        </p:grpSpPr>
        <p:sp>
          <p:nvSpPr>
            <p:cNvPr id="5" name="Freeform 5"/>
            <p:cNvSpPr/>
            <p:nvPr/>
          </p:nvSpPr>
          <p:spPr>
            <a:xfrm>
              <a:off x="0" y="0"/>
              <a:ext cx="1707190" cy="632202"/>
            </a:xfrm>
            <a:custGeom>
              <a:avLst/>
              <a:gdLst/>
              <a:ahLst/>
              <a:cxnLst/>
              <a:rect l="l" t="t" r="r" b="b"/>
              <a:pathLst>
                <a:path w="1707190" h="632202">
                  <a:moveTo>
                    <a:pt x="20304" y="0"/>
                  </a:moveTo>
                  <a:lnTo>
                    <a:pt x="1686886" y="0"/>
                  </a:lnTo>
                  <a:cubicBezTo>
                    <a:pt x="1692271" y="0"/>
                    <a:pt x="1697435" y="2139"/>
                    <a:pt x="1701243" y="5947"/>
                  </a:cubicBezTo>
                  <a:cubicBezTo>
                    <a:pt x="1705051" y="9755"/>
                    <a:pt x="1707190" y="14919"/>
                    <a:pt x="1707190" y="20304"/>
                  </a:cubicBezTo>
                  <a:lnTo>
                    <a:pt x="1707190" y="611898"/>
                  </a:lnTo>
                  <a:cubicBezTo>
                    <a:pt x="1707190" y="623111"/>
                    <a:pt x="1698100" y="632202"/>
                    <a:pt x="1686886" y="632202"/>
                  </a:cubicBezTo>
                  <a:lnTo>
                    <a:pt x="20304" y="632202"/>
                  </a:lnTo>
                  <a:cubicBezTo>
                    <a:pt x="9091" y="632202"/>
                    <a:pt x="0" y="623111"/>
                    <a:pt x="0" y="611898"/>
                  </a:cubicBezTo>
                  <a:lnTo>
                    <a:pt x="0" y="20304"/>
                  </a:lnTo>
                  <a:cubicBezTo>
                    <a:pt x="0" y="9091"/>
                    <a:pt x="9091" y="0"/>
                    <a:pt x="20304" y="0"/>
                  </a:cubicBezTo>
                  <a:close/>
                </a:path>
              </a:pathLst>
            </a:custGeom>
            <a:solidFill>
              <a:srgbClr val="689F38"/>
            </a:solidFill>
          </p:spPr>
          <p:txBody>
            <a:bodyPr/>
            <a:lstStyle/>
            <a:p>
              <a:endParaRPr lang="en-IN"/>
            </a:p>
          </p:txBody>
        </p:sp>
        <p:sp>
          <p:nvSpPr>
            <p:cNvPr id="6" name="TextBox 6"/>
            <p:cNvSpPr txBox="1"/>
            <p:nvPr/>
          </p:nvSpPr>
          <p:spPr>
            <a:xfrm>
              <a:off x="0" y="-38100"/>
              <a:ext cx="1707190" cy="670302"/>
            </a:xfrm>
            <a:prstGeom prst="rect">
              <a:avLst/>
            </a:prstGeom>
          </p:spPr>
          <p:txBody>
            <a:bodyPr lIns="50800" tIns="50800" rIns="50800" bIns="50800" rtlCol="0" anchor="ctr"/>
            <a:lstStyle/>
            <a:p>
              <a:pPr algn="ctr">
                <a:lnSpc>
                  <a:spcPts val="2659"/>
                </a:lnSpc>
              </a:pPr>
              <a:endParaRPr/>
            </a:p>
          </p:txBody>
        </p:sp>
      </p:grpSp>
      <p:grpSp>
        <p:nvGrpSpPr>
          <p:cNvPr id="7" name="Group 7"/>
          <p:cNvGrpSpPr/>
          <p:nvPr/>
        </p:nvGrpSpPr>
        <p:grpSpPr>
          <a:xfrm>
            <a:off x="1723452" y="7423756"/>
            <a:ext cx="6481988" cy="2400392"/>
            <a:chOff x="0" y="0"/>
            <a:chExt cx="1707190" cy="632202"/>
          </a:xfrm>
        </p:grpSpPr>
        <p:sp>
          <p:nvSpPr>
            <p:cNvPr id="8" name="Freeform 8"/>
            <p:cNvSpPr/>
            <p:nvPr/>
          </p:nvSpPr>
          <p:spPr>
            <a:xfrm>
              <a:off x="0" y="0"/>
              <a:ext cx="1707190" cy="632202"/>
            </a:xfrm>
            <a:custGeom>
              <a:avLst/>
              <a:gdLst/>
              <a:ahLst/>
              <a:cxnLst/>
              <a:rect l="l" t="t" r="r" b="b"/>
              <a:pathLst>
                <a:path w="1707190" h="632202">
                  <a:moveTo>
                    <a:pt x="20304" y="0"/>
                  </a:moveTo>
                  <a:lnTo>
                    <a:pt x="1686886" y="0"/>
                  </a:lnTo>
                  <a:cubicBezTo>
                    <a:pt x="1692271" y="0"/>
                    <a:pt x="1697435" y="2139"/>
                    <a:pt x="1701243" y="5947"/>
                  </a:cubicBezTo>
                  <a:cubicBezTo>
                    <a:pt x="1705051" y="9755"/>
                    <a:pt x="1707190" y="14919"/>
                    <a:pt x="1707190" y="20304"/>
                  </a:cubicBezTo>
                  <a:lnTo>
                    <a:pt x="1707190" y="611898"/>
                  </a:lnTo>
                  <a:cubicBezTo>
                    <a:pt x="1707190" y="623111"/>
                    <a:pt x="1698100" y="632202"/>
                    <a:pt x="1686886" y="632202"/>
                  </a:cubicBezTo>
                  <a:lnTo>
                    <a:pt x="20304" y="632202"/>
                  </a:lnTo>
                  <a:cubicBezTo>
                    <a:pt x="9091" y="632202"/>
                    <a:pt x="0" y="623111"/>
                    <a:pt x="0" y="611898"/>
                  </a:cubicBezTo>
                  <a:lnTo>
                    <a:pt x="0" y="20304"/>
                  </a:lnTo>
                  <a:cubicBezTo>
                    <a:pt x="0" y="9091"/>
                    <a:pt x="9091" y="0"/>
                    <a:pt x="20304" y="0"/>
                  </a:cubicBezTo>
                  <a:close/>
                </a:path>
              </a:pathLst>
            </a:custGeom>
            <a:solidFill>
              <a:srgbClr val="689F38"/>
            </a:solidFill>
          </p:spPr>
          <p:txBody>
            <a:bodyPr/>
            <a:lstStyle/>
            <a:p>
              <a:endParaRPr lang="en-IN"/>
            </a:p>
          </p:txBody>
        </p:sp>
        <p:sp>
          <p:nvSpPr>
            <p:cNvPr id="9" name="TextBox 9"/>
            <p:cNvSpPr txBox="1"/>
            <p:nvPr/>
          </p:nvSpPr>
          <p:spPr>
            <a:xfrm>
              <a:off x="0" y="-38100"/>
              <a:ext cx="1707190" cy="670302"/>
            </a:xfrm>
            <a:prstGeom prst="rect">
              <a:avLst/>
            </a:prstGeom>
          </p:spPr>
          <p:txBody>
            <a:bodyPr lIns="50800" tIns="50800" rIns="50800" bIns="50800" rtlCol="0" anchor="ctr"/>
            <a:lstStyle/>
            <a:p>
              <a:pPr algn="ctr">
                <a:lnSpc>
                  <a:spcPts val="2659"/>
                </a:lnSpc>
              </a:pPr>
              <a:endParaRPr/>
            </a:p>
          </p:txBody>
        </p:sp>
      </p:grpSp>
      <p:grpSp>
        <p:nvGrpSpPr>
          <p:cNvPr id="10" name="Group 10"/>
          <p:cNvGrpSpPr/>
          <p:nvPr/>
        </p:nvGrpSpPr>
        <p:grpSpPr>
          <a:xfrm>
            <a:off x="9144000" y="4434493"/>
            <a:ext cx="6481988" cy="2400392"/>
            <a:chOff x="0" y="0"/>
            <a:chExt cx="1707190" cy="632202"/>
          </a:xfrm>
        </p:grpSpPr>
        <p:sp>
          <p:nvSpPr>
            <p:cNvPr id="11" name="Freeform 11"/>
            <p:cNvSpPr/>
            <p:nvPr/>
          </p:nvSpPr>
          <p:spPr>
            <a:xfrm>
              <a:off x="0" y="0"/>
              <a:ext cx="1707190" cy="632202"/>
            </a:xfrm>
            <a:custGeom>
              <a:avLst/>
              <a:gdLst/>
              <a:ahLst/>
              <a:cxnLst/>
              <a:rect l="l" t="t" r="r" b="b"/>
              <a:pathLst>
                <a:path w="1707190" h="632202">
                  <a:moveTo>
                    <a:pt x="20304" y="0"/>
                  </a:moveTo>
                  <a:lnTo>
                    <a:pt x="1686886" y="0"/>
                  </a:lnTo>
                  <a:cubicBezTo>
                    <a:pt x="1692271" y="0"/>
                    <a:pt x="1697435" y="2139"/>
                    <a:pt x="1701243" y="5947"/>
                  </a:cubicBezTo>
                  <a:cubicBezTo>
                    <a:pt x="1705051" y="9755"/>
                    <a:pt x="1707190" y="14919"/>
                    <a:pt x="1707190" y="20304"/>
                  </a:cubicBezTo>
                  <a:lnTo>
                    <a:pt x="1707190" y="611898"/>
                  </a:lnTo>
                  <a:cubicBezTo>
                    <a:pt x="1707190" y="623111"/>
                    <a:pt x="1698100" y="632202"/>
                    <a:pt x="1686886" y="632202"/>
                  </a:cubicBezTo>
                  <a:lnTo>
                    <a:pt x="20304" y="632202"/>
                  </a:lnTo>
                  <a:cubicBezTo>
                    <a:pt x="9091" y="632202"/>
                    <a:pt x="0" y="623111"/>
                    <a:pt x="0" y="611898"/>
                  </a:cubicBezTo>
                  <a:lnTo>
                    <a:pt x="0" y="20304"/>
                  </a:lnTo>
                  <a:cubicBezTo>
                    <a:pt x="0" y="9091"/>
                    <a:pt x="9091" y="0"/>
                    <a:pt x="20304" y="0"/>
                  </a:cubicBezTo>
                  <a:close/>
                </a:path>
              </a:pathLst>
            </a:custGeom>
            <a:solidFill>
              <a:srgbClr val="689F38"/>
            </a:solidFill>
          </p:spPr>
          <p:txBody>
            <a:bodyPr/>
            <a:lstStyle/>
            <a:p>
              <a:endParaRPr lang="en-IN"/>
            </a:p>
          </p:txBody>
        </p:sp>
        <p:sp>
          <p:nvSpPr>
            <p:cNvPr id="12" name="TextBox 12"/>
            <p:cNvSpPr txBox="1"/>
            <p:nvPr/>
          </p:nvSpPr>
          <p:spPr>
            <a:xfrm>
              <a:off x="0" y="-38100"/>
              <a:ext cx="1707190" cy="670302"/>
            </a:xfrm>
            <a:prstGeom prst="rect">
              <a:avLst/>
            </a:prstGeom>
          </p:spPr>
          <p:txBody>
            <a:bodyPr lIns="50800" tIns="50800" rIns="50800" bIns="50800" rtlCol="0" anchor="ctr"/>
            <a:lstStyle/>
            <a:p>
              <a:pPr algn="ctr">
                <a:lnSpc>
                  <a:spcPts val="2659"/>
                </a:lnSpc>
              </a:pPr>
              <a:endParaRPr/>
            </a:p>
          </p:txBody>
        </p:sp>
      </p:grpSp>
      <p:grpSp>
        <p:nvGrpSpPr>
          <p:cNvPr id="13" name="Group 13"/>
          <p:cNvGrpSpPr/>
          <p:nvPr/>
        </p:nvGrpSpPr>
        <p:grpSpPr>
          <a:xfrm>
            <a:off x="9162778" y="7423388"/>
            <a:ext cx="6481988" cy="2400392"/>
            <a:chOff x="0" y="0"/>
            <a:chExt cx="1707190" cy="632202"/>
          </a:xfrm>
        </p:grpSpPr>
        <p:sp>
          <p:nvSpPr>
            <p:cNvPr id="14" name="Freeform 14"/>
            <p:cNvSpPr/>
            <p:nvPr/>
          </p:nvSpPr>
          <p:spPr>
            <a:xfrm>
              <a:off x="0" y="0"/>
              <a:ext cx="1707190" cy="632202"/>
            </a:xfrm>
            <a:custGeom>
              <a:avLst/>
              <a:gdLst/>
              <a:ahLst/>
              <a:cxnLst/>
              <a:rect l="l" t="t" r="r" b="b"/>
              <a:pathLst>
                <a:path w="1707190" h="632202">
                  <a:moveTo>
                    <a:pt x="20304" y="0"/>
                  </a:moveTo>
                  <a:lnTo>
                    <a:pt x="1686886" y="0"/>
                  </a:lnTo>
                  <a:cubicBezTo>
                    <a:pt x="1692271" y="0"/>
                    <a:pt x="1697435" y="2139"/>
                    <a:pt x="1701243" y="5947"/>
                  </a:cubicBezTo>
                  <a:cubicBezTo>
                    <a:pt x="1705051" y="9755"/>
                    <a:pt x="1707190" y="14919"/>
                    <a:pt x="1707190" y="20304"/>
                  </a:cubicBezTo>
                  <a:lnTo>
                    <a:pt x="1707190" y="611898"/>
                  </a:lnTo>
                  <a:cubicBezTo>
                    <a:pt x="1707190" y="623111"/>
                    <a:pt x="1698100" y="632202"/>
                    <a:pt x="1686886" y="632202"/>
                  </a:cubicBezTo>
                  <a:lnTo>
                    <a:pt x="20304" y="632202"/>
                  </a:lnTo>
                  <a:cubicBezTo>
                    <a:pt x="9091" y="632202"/>
                    <a:pt x="0" y="623111"/>
                    <a:pt x="0" y="611898"/>
                  </a:cubicBezTo>
                  <a:lnTo>
                    <a:pt x="0" y="20304"/>
                  </a:lnTo>
                  <a:cubicBezTo>
                    <a:pt x="0" y="9091"/>
                    <a:pt x="9091" y="0"/>
                    <a:pt x="20304" y="0"/>
                  </a:cubicBezTo>
                  <a:close/>
                </a:path>
              </a:pathLst>
            </a:custGeom>
            <a:solidFill>
              <a:srgbClr val="689F38"/>
            </a:solidFill>
          </p:spPr>
          <p:txBody>
            <a:bodyPr/>
            <a:lstStyle/>
            <a:p>
              <a:endParaRPr lang="en-IN"/>
            </a:p>
          </p:txBody>
        </p:sp>
        <p:sp>
          <p:nvSpPr>
            <p:cNvPr id="15" name="TextBox 15"/>
            <p:cNvSpPr txBox="1"/>
            <p:nvPr/>
          </p:nvSpPr>
          <p:spPr>
            <a:xfrm>
              <a:off x="0" y="-38100"/>
              <a:ext cx="1707190" cy="670302"/>
            </a:xfrm>
            <a:prstGeom prst="rect">
              <a:avLst/>
            </a:prstGeom>
          </p:spPr>
          <p:txBody>
            <a:bodyPr lIns="50800" tIns="50800" rIns="50800" bIns="50800" rtlCol="0" anchor="ctr"/>
            <a:lstStyle/>
            <a:p>
              <a:pPr algn="ctr">
                <a:lnSpc>
                  <a:spcPts val="2659"/>
                </a:lnSpc>
              </a:pPr>
              <a:endParaRPr/>
            </a:p>
          </p:txBody>
        </p:sp>
      </p:grpSp>
      <p:sp>
        <p:nvSpPr>
          <p:cNvPr id="16" name="Freeform 16"/>
          <p:cNvSpPr/>
          <p:nvPr/>
        </p:nvSpPr>
        <p:spPr>
          <a:xfrm>
            <a:off x="9480891" y="4621189"/>
            <a:ext cx="672273" cy="496260"/>
          </a:xfrm>
          <a:custGeom>
            <a:avLst/>
            <a:gdLst/>
            <a:ahLst/>
            <a:cxnLst/>
            <a:rect l="l" t="t" r="r" b="b"/>
            <a:pathLst>
              <a:path w="672273" h="496260">
                <a:moveTo>
                  <a:pt x="0" y="0"/>
                </a:moveTo>
                <a:lnTo>
                  <a:pt x="672273" y="0"/>
                </a:lnTo>
                <a:lnTo>
                  <a:pt x="672273" y="496259"/>
                </a:lnTo>
                <a:lnTo>
                  <a:pt x="0" y="49625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17" name="Freeform 17"/>
          <p:cNvSpPr/>
          <p:nvPr/>
        </p:nvSpPr>
        <p:spPr>
          <a:xfrm>
            <a:off x="1888591" y="7791496"/>
            <a:ext cx="658964" cy="658964"/>
          </a:xfrm>
          <a:custGeom>
            <a:avLst/>
            <a:gdLst/>
            <a:ahLst/>
            <a:cxnLst/>
            <a:rect l="l" t="t" r="r" b="b"/>
            <a:pathLst>
              <a:path w="658964" h="658964">
                <a:moveTo>
                  <a:pt x="0" y="0"/>
                </a:moveTo>
                <a:lnTo>
                  <a:pt x="658963" y="0"/>
                </a:lnTo>
                <a:lnTo>
                  <a:pt x="658963" y="658964"/>
                </a:lnTo>
                <a:lnTo>
                  <a:pt x="0" y="65896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IN"/>
          </a:p>
        </p:txBody>
      </p:sp>
      <p:sp>
        <p:nvSpPr>
          <p:cNvPr id="18" name="Freeform 18"/>
          <p:cNvSpPr/>
          <p:nvPr/>
        </p:nvSpPr>
        <p:spPr>
          <a:xfrm>
            <a:off x="1888591" y="4692289"/>
            <a:ext cx="658964" cy="658964"/>
          </a:xfrm>
          <a:custGeom>
            <a:avLst/>
            <a:gdLst/>
            <a:ahLst/>
            <a:cxnLst/>
            <a:rect l="l" t="t" r="r" b="b"/>
            <a:pathLst>
              <a:path w="658964" h="658964">
                <a:moveTo>
                  <a:pt x="0" y="0"/>
                </a:moveTo>
                <a:lnTo>
                  <a:pt x="658963" y="0"/>
                </a:lnTo>
                <a:lnTo>
                  <a:pt x="658963" y="658964"/>
                </a:lnTo>
                <a:lnTo>
                  <a:pt x="0" y="65896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IN"/>
          </a:p>
        </p:txBody>
      </p:sp>
      <p:sp>
        <p:nvSpPr>
          <p:cNvPr id="19" name="Freeform 19"/>
          <p:cNvSpPr/>
          <p:nvPr/>
        </p:nvSpPr>
        <p:spPr>
          <a:xfrm>
            <a:off x="9487911" y="7628232"/>
            <a:ext cx="736820" cy="715023"/>
          </a:xfrm>
          <a:custGeom>
            <a:avLst/>
            <a:gdLst/>
            <a:ahLst/>
            <a:cxnLst/>
            <a:rect l="l" t="t" r="r" b="b"/>
            <a:pathLst>
              <a:path w="736820" h="715023">
                <a:moveTo>
                  <a:pt x="0" y="0"/>
                </a:moveTo>
                <a:lnTo>
                  <a:pt x="736820" y="0"/>
                </a:lnTo>
                <a:lnTo>
                  <a:pt x="736820" y="715023"/>
                </a:lnTo>
                <a:lnTo>
                  <a:pt x="0" y="715023"/>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IN"/>
          </a:p>
        </p:txBody>
      </p:sp>
      <p:sp>
        <p:nvSpPr>
          <p:cNvPr id="20" name="TextBox 20"/>
          <p:cNvSpPr txBox="1"/>
          <p:nvPr/>
        </p:nvSpPr>
        <p:spPr>
          <a:xfrm>
            <a:off x="3206701" y="664182"/>
            <a:ext cx="12419287" cy="1263967"/>
          </a:xfrm>
          <a:prstGeom prst="rect">
            <a:avLst/>
          </a:prstGeom>
        </p:spPr>
        <p:txBody>
          <a:bodyPr lIns="0" tIns="0" rIns="0" bIns="0" rtlCol="0" anchor="t">
            <a:spAutoFit/>
          </a:bodyPr>
          <a:lstStyle/>
          <a:p>
            <a:pPr algn="ctr">
              <a:lnSpc>
                <a:spcPts val="5104"/>
              </a:lnSpc>
            </a:pPr>
            <a:r>
              <a:rPr lang="en-US" sz="3645" b="1" dirty="0">
                <a:solidFill>
                  <a:srgbClr val="1B1B1B"/>
                </a:solidFill>
                <a:latin typeface="Montserrat Bold"/>
                <a:ea typeface="Montserrat Bold"/>
                <a:cs typeface="Montserrat Bold"/>
                <a:sym typeface="Montserrat Bold"/>
              </a:rPr>
              <a:t>Work Done: To Do List Manager</a:t>
            </a:r>
          </a:p>
          <a:p>
            <a:pPr algn="ctr">
              <a:lnSpc>
                <a:spcPts val="5104"/>
              </a:lnSpc>
            </a:pPr>
            <a:endParaRPr lang="en-US" sz="3645" b="1" dirty="0">
              <a:solidFill>
                <a:srgbClr val="1B1B1B"/>
              </a:solidFill>
              <a:latin typeface="Montserrat Bold"/>
              <a:ea typeface="Montserrat Bold"/>
              <a:cs typeface="Montserrat Bold"/>
              <a:sym typeface="Montserrat Bold"/>
            </a:endParaRPr>
          </a:p>
        </p:txBody>
      </p:sp>
      <p:sp>
        <p:nvSpPr>
          <p:cNvPr id="21" name="TextBox 21"/>
          <p:cNvSpPr txBox="1"/>
          <p:nvPr/>
        </p:nvSpPr>
        <p:spPr>
          <a:xfrm>
            <a:off x="2060179" y="5503653"/>
            <a:ext cx="5282393" cy="430952"/>
          </a:xfrm>
          <a:prstGeom prst="rect">
            <a:avLst/>
          </a:prstGeom>
        </p:spPr>
        <p:txBody>
          <a:bodyPr lIns="0" tIns="0" rIns="0" bIns="0" rtlCol="0" anchor="t">
            <a:spAutoFit/>
          </a:bodyPr>
          <a:lstStyle/>
          <a:p>
            <a:pPr>
              <a:lnSpc>
                <a:spcPts val="3486"/>
              </a:lnSpc>
              <a:spcBef>
                <a:spcPct val="0"/>
              </a:spcBef>
            </a:pPr>
            <a:r>
              <a:rPr lang="en-US" sz="2800" dirty="0"/>
              <a:t>Add new tasks to the list</a:t>
            </a:r>
            <a:endParaRPr lang="en-US" sz="2490" dirty="0">
              <a:solidFill>
                <a:srgbClr val="1B1B1B"/>
              </a:solidFill>
              <a:latin typeface="Canva Sans"/>
              <a:ea typeface="Canva Sans"/>
              <a:cs typeface="Canva Sans"/>
              <a:sym typeface="Canva Sans"/>
            </a:endParaRPr>
          </a:p>
        </p:txBody>
      </p:sp>
      <p:sp>
        <p:nvSpPr>
          <p:cNvPr id="22" name="TextBox 22"/>
          <p:cNvSpPr txBox="1"/>
          <p:nvPr/>
        </p:nvSpPr>
        <p:spPr>
          <a:xfrm>
            <a:off x="2637317" y="4694831"/>
            <a:ext cx="2327129" cy="531043"/>
          </a:xfrm>
          <a:prstGeom prst="rect">
            <a:avLst/>
          </a:prstGeom>
        </p:spPr>
        <p:txBody>
          <a:bodyPr lIns="0" tIns="0" rIns="0" bIns="0" rtlCol="0" anchor="t">
            <a:spAutoFit/>
          </a:bodyPr>
          <a:lstStyle/>
          <a:p>
            <a:pPr algn="ctr">
              <a:lnSpc>
                <a:spcPts val="4443"/>
              </a:lnSpc>
            </a:pPr>
            <a:r>
              <a:rPr lang="en-IN" sz="3200" dirty="0"/>
              <a:t>Add Task</a:t>
            </a:r>
            <a:endParaRPr lang="en-US" sz="3174" b="1" dirty="0">
              <a:solidFill>
                <a:srgbClr val="1B1B1B"/>
              </a:solidFill>
              <a:latin typeface="Canva Sans Bold"/>
              <a:ea typeface="Canva Sans Bold"/>
              <a:cs typeface="Canva Sans Bold"/>
              <a:sym typeface="Canva Sans Bold"/>
            </a:endParaRPr>
          </a:p>
        </p:txBody>
      </p:sp>
      <p:sp>
        <p:nvSpPr>
          <p:cNvPr id="23" name="TextBox 23"/>
          <p:cNvSpPr txBox="1"/>
          <p:nvPr/>
        </p:nvSpPr>
        <p:spPr>
          <a:xfrm>
            <a:off x="2547554" y="7795231"/>
            <a:ext cx="5235040" cy="531043"/>
          </a:xfrm>
          <a:prstGeom prst="rect">
            <a:avLst/>
          </a:prstGeom>
        </p:spPr>
        <p:txBody>
          <a:bodyPr lIns="0" tIns="0" rIns="0" bIns="0" rtlCol="0" anchor="t">
            <a:spAutoFit/>
          </a:bodyPr>
          <a:lstStyle/>
          <a:p>
            <a:pPr algn="ctr">
              <a:lnSpc>
                <a:spcPts val="4443"/>
              </a:lnSpc>
            </a:pPr>
            <a:r>
              <a:rPr lang="en-IN" sz="3200" dirty="0"/>
              <a:t>Mark Complete</a:t>
            </a:r>
            <a:endParaRPr lang="en-US" sz="3174" b="1" dirty="0">
              <a:solidFill>
                <a:srgbClr val="1B1B1B"/>
              </a:solidFill>
              <a:latin typeface="Canva Sans Bold"/>
              <a:ea typeface="Canva Sans Bold"/>
              <a:cs typeface="Canva Sans Bold"/>
              <a:sym typeface="Canva Sans Bold"/>
            </a:endParaRPr>
          </a:p>
        </p:txBody>
      </p:sp>
      <p:sp>
        <p:nvSpPr>
          <p:cNvPr id="24" name="TextBox 24"/>
          <p:cNvSpPr txBox="1"/>
          <p:nvPr/>
        </p:nvSpPr>
        <p:spPr>
          <a:xfrm>
            <a:off x="2060179" y="8495655"/>
            <a:ext cx="5282393" cy="430952"/>
          </a:xfrm>
          <a:prstGeom prst="rect">
            <a:avLst/>
          </a:prstGeom>
        </p:spPr>
        <p:txBody>
          <a:bodyPr lIns="0" tIns="0" rIns="0" bIns="0" rtlCol="0" anchor="t">
            <a:spAutoFit/>
          </a:bodyPr>
          <a:lstStyle/>
          <a:p>
            <a:pPr>
              <a:lnSpc>
                <a:spcPts val="3486"/>
              </a:lnSpc>
              <a:spcBef>
                <a:spcPct val="0"/>
              </a:spcBef>
            </a:pPr>
            <a:r>
              <a:rPr lang="en-IN" sz="2800" dirty="0"/>
              <a:t>Mark tasks as completed</a:t>
            </a:r>
            <a:endParaRPr lang="en-US" sz="2490" dirty="0">
              <a:solidFill>
                <a:srgbClr val="1B1B1B"/>
              </a:solidFill>
              <a:latin typeface="Canva Sans"/>
              <a:ea typeface="Canva Sans"/>
              <a:cs typeface="Canva Sans"/>
              <a:sym typeface="Canva Sans"/>
            </a:endParaRPr>
          </a:p>
        </p:txBody>
      </p:sp>
      <p:sp>
        <p:nvSpPr>
          <p:cNvPr id="25" name="TextBox 25"/>
          <p:cNvSpPr txBox="1"/>
          <p:nvPr/>
        </p:nvSpPr>
        <p:spPr>
          <a:xfrm>
            <a:off x="10249754" y="4569424"/>
            <a:ext cx="3535281" cy="531043"/>
          </a:xfrm>
          <a:prstGeom prst="rect">
            <a:avLst/>
          </a:prstGeom>
        </p:spPr>
        <p:txBody>
          <a:bodyPr lIns="0" tIns="0" rIns="0" bIns="0" rtlCol="0" anchor="t">
            <a:spAutoFit/>
          </a:bodyPr>
          <a:lstStyle/>
          <a:p>
            <a:pPr algn="ctr">
              <a:lnSpc>
                <a:spcPts val="4443"/>
              </a:lnSpc>
            </a:pPr>
            <a:r>
              <a:rPr lang="en-IN" sz="3200" dirty="0"/>
              <a:t>Delete Task</a:t>
            </a:r>
            <a:endParaRPr lang="en-US" sz="3174" b="1" dirty="0">
              <a:solidFill>
                <a:srgbClr val="1B1B1B"/>
              </a:solidFill>
              <a:latin typeface="Canva Sans Bold"/>
              <a:ea typeface="Canva Sans Bold"/>
              <a:cs typeface="Canva Sans Bold"/>
              <a:sym typeface="Canva Sans Bold"/>
            </a:endParaRPr>
          </a:p>
        </p:txBody>
      </p:sp>
      <p:sp>
        <p:nvSpPr>
          <p:cNvPr id="26" name="TextBox 26"/>
          <p:cNvSpPr txBox="1"/>
          <p:nvPr/>
        </p:nvSpPr>
        <p:spPr>
          <a:xfrm>
            <a:off x="10249754" y="7795231"/>
            <a:ext cx="2327129" cy="531043"/>
          </a:xfrm>
          <a:prstGeom prst="rect">
            <a:avLst/>
          </a:prstGeom>
        </p:spPr>
        <p:txBody>
          <a:bodyPr lIns="0" tIns="0" rIns="0" bIns="0" rtlCol="0" anchor="t">
            <a:spAutoFit/>
          </a:bodyPr>
          <a:lstStyle/>
          <a:p>
            <a:pPr algn="ctr">
              <a:lnSpc>
                <a:spcPts val="4443"/>
              </a:lnSpc>
            </a:pPr>
            <a:r>
              <a:rPr lang="en-IN" sz="3200" dirty="0"/>
              <a:t>Save Data</a:t>
            </a:r>
            <a:endParaRPr lang="en-US" sz="3174" b="1" dirty="0">
              <a:solidFill>
                <a:srgbClr val="1B1B1B"/>
              </a:solidFill>
              <a:latin typeface="Canva Sans Bold"/>
              <a:ea typeface="Canva Sans Bold"/>
              <a:cs typeface="Canva Sans Bold"/>
              <a:sym typeface="Canva Sans Bold"/>
            </a:endParaRPr>
          </a:p>
        </p:txBody>
      </p:sp>
      <p:sp>
        <p:nvSpPr>
          <p:cNvPr id="27" name="TextBox 27"/>
          <p:cNvSpPr txBox="1"/>
          <p:nvPr/>
        </p:nvSpPr>
        <p:spPr>
          <a:xfrm>
            <a:off x="9580781" y="8457555"/>
            <a:ext cx="5282393" cy="430952"/>
          </a:xfrm>
          <a:prstGeom prst="rect">
            <a:avLst/>
          </a:prstGeom>
        </p:spPr>
        <p:txBody>
          <a:bodyPr lIns="0" tIns="0" rIns="0" bIns="0" rtlCol="0" anchor="t">
            <a:spAutoFit/>
          </a:bodyPr>
          <a:lstStyle/>
          <a:p>
            <a:pPr>
              <a:lnSpc>
                <a:spcPts val="3486"/>
              </a:lnSpc>
            </a:pPr>
            <a:r>
              <a:rPr lang="en-IN" sz="2800" dirty="0"/>
              <a:t>Persistent storage using </a:t>
            </a:r>
            <a:r>
              <a:rPr lang="en-IN" sz="2800" dirty="0" err="1"/>
              <a:t>localStorage</a:t>
            </a:r>
            <a:endParaRPr lang="en-US" sz="2490" dirty="0">
              <a:solidFill>
                <a:srgbClr val="1B1B1B"/>
              </a:solidFill>
              <a:latin typeface="Canva Sans"/>
              <a:ea typeface="Canva Sans"/>
              <a:cs typeface="Canva Sans"/>
              <a:sym typeface="Canva Sans"/>
            </a:endParaRPr>
          </a:p>
        </p:txBody>
      </p:sp>
      <p:sp>
        <p:nvSpPr>
          <p:cNvPr id="28" name="TextBox 28"/>
          <p:cNvSpPr txBox="1"/>
          <p:nvPr/>
        </p:nvSpPr>
        <p:spPr>
          <a:xfrm>
            <a:off x="9580781" y="5284578"/>
            <a:ext cx="5282393" cy="867930"/>
          </a:xfrm>
          <a:prstGeom prst="rect">
            <a:avLst/>
          </a:prstGeom>
        </p:spPr>
        <p:txBody>
          <a:bodyPr lIns="0" tIns="0" rIns="0" bIns="0" rtlCol="0" anchor="t">
            <a:spAutoFit/>
          </a:bodyPr>
          <a:lstStyle/>
          <a:p>
            <a:pPr>
              <a:lnSpc>
                <a:spcPts val="3486"/>
              </a:lnSpc>
            </a:pPr>
            <a:r>
              <a:rPr lang="en-US" sz="2800" dirty="0"/>
              <a:t>Remove tasks from the list</a:t>
            </a:r>
            <a:r>
              <a:rPr lang="en-US" sz="2490" dirty="0">
                <a:solidFill>
                  <a:srgbClr val="1B1B1B"/>
                </a:solidFill>
                <a:latin typeface="Canva Sans"/>
                <a:ea typeface="Canva Sans"/>
                <a:cs typeface="Canva Sans"/>
                <a:sym typeface="Canva Sans"/>
              </a:rPr>
              <a:t>.</a:t>
            </a:r>
          </a:p>
          <a:p>
            <a:pPr algn="l">
              <a:lnSpc>
                <a:spcPts val="3486"/>
              </a:lnSpc>
              <a:spcBef>
                <a:spcPct val="0"/>
              </a:spcBef>
            </a:pPr>
            <a:endParaRPr lang="en-US" sz="2490" dirty="0">
              <a:solidFill>
                <a:srgbClr val="1B1B1B"/>
              </a:solidFill>
              <a:latin typeface="Canva Sans"/>
              <a:ea typeface="Canva Sans"/>
              <a:cs typeface="Canva Sans"/>
              <a:sym typeface="Canva Sans"/>
            </a:endParaRPr>
          </a:p>
        </p:txBody>
      </p:sp>
      <p:sp>
        <p:nvSpPr>
          <p:cNvPr id="29" name="TextBox 29"/>
          <p:cNvSpPr txBox="1"/>
          <p:nvPr/>
        </p:nvSpPr>
        <p:spPr>
          <a:xfrm>
            <a:off x="1462229" y="1870999"/>
            <a:ext cx="5619121" cy="586443"/>
          </a:xfrm>
          <a:prstGeom prst="rect">
            <a:avLst/>
          </a:prstGeom>
        </p:spPr>
        <p:txBody>
          <a:bodyPr lIns="0" tIns="0" rIns="0" bIns="0" rtlCol="0" anchor="t">
            <a:spAutoFit/>
          </a:bodyPr>
          <a:lstStyle/>
          <a:p>
            <a:pPr algn="ctr">
              <a:lnSpc>
                <a:spcPts val="4870"/>
              </a:lnSpc>
              <a:spcBef>
                <a:spcPct val="0"/>
              </a:spcBef>
            </a:pPr>
            <a:r>
              <a:rPr lang="en-US" sz="3479" b="1" dirty="0">
                <a:solidFill>
                  <a:srgbClr val="1B1B1B"/>
                </a:solidFill>
                <a:latin typeface="Canva Sans Bold"/>
                <a:ea typeface="Canva Sans Bold"/>
                <a:cs typeface="Canva Sans Bold"/>
                <a:sym typeface="Canva Sans Bold"/>
              </a:rPr>
              <a:t>Position: </a:t>
            </a:r>
          </a:p>
        </p:txBody>
      </p:sp>
      <p:sp>
        <p:nvSpPr>
          <p:cNvPr id="30" name="TextBox 30"/>
          <p:cNvSpPr txBox="1"/>
          <p:nvPr/>
        </p:nvSpPr>
        <p:spPr>
          <a:xfrm>
            <a:off x="1723452" y="2801968"/>
            <a:ext cx="14282260" cy="857351"/>
          </a:xfrm>
          <a:prstGeom prst="rect">
            <a:avLst/>
          </a:prstGeom>
        </p:spPr>
        <p:txBody>
          <a:bodyPr lIns="0" tIns="0" rIns="0" bIns="0" rtlCol="0" anchor="t">
            <a:spAutoFit/>
          </a:bodyPr>
          <a:lstStyle/>
          <a:p>
            <a:pPr>
              <a:lnSpc>
                <a:spcPts val="3360"/>
              </a:lnSpc>
              <a:spcBef>
                <a:spcPct val="0"/>
              </a:spcBef>
            </a:pPr>
            <a:r>
              <a:rPr lang="en-US" sz="2800" dirty="0"/>
              <a:t>This project aimed to build a To-Do application leveraging HTML, CSS, and JavaScript to create a functional task manager that allows adding, deleting, marking as completed, and saving tasks</a:t>
            </a:r>
            <a:endParaRPr lang="en-US" sz="2800" dirty="0">
              <a:solidFill>
                <a:srgbClr val="1B1B1B"/>
              </a:solidFill>
              <a:latin typeface="Canva Sans"/>
              <a:ea typeface="Canva Sans"/>
              <a:cs typeface="Canva Sans"/>
              <a:sym typeface="Canva Sans"/>
            </a:endParaRPr>
          </a:p>
        </p:txBody>
      </p:sp>
      <p:pic>
        <p:nvPicPr>
          <p:cNvPr id="32" name="Picture 31" descr="A green circle with a plus symbol&#10;&#10;AI-generated content may be incorrect.">
            <a:extLst>
              <a:ext uri="{FF2B5EF4-FFF2-40B4-BE49-F238E27FC236}">
                <a16:creationId xmlns:a16="http://schemas.microsoft.com/office/drawing/2014/main" id="{3C387C54-436C-B152-2160-2693D6110F51}"/>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802485" y="4692290"/>
            <a:ext cx="910209" cy="824108"/>
          </a:xfrm>
          <a:prstGeom prst="rect">
            <a:avLst/>
          </a:prstGeom>
        </p:spPr>
      </p:pic>
      <p:pic>
        <p:nvPicPr>
          <p:cNvPr id="34" name="Picture 33" descr="A green and white logo&#10;&#10;AI-generated content may be incorrect.">
            <a:extLst>
              <a:ext uri="{FF2B5EF4-FFF2-40B4-BE49-F238E27FC236}">
                <a16:creationId xmlns:a16="http://schemas.microsoft.com/office/drawing/2014/main" id="{F658E4FD-8D7D-6E73-B2FB-67B523D9DEBE}"/>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9311194" y="4434493"/>
            <a:ext cx="1052005" cy="996208"/>
          </a:xfrm>
          <a:prstGeom prst="rect">
            <a:avLst/>
          </a:prstGeom>
        </p:spPr>
      </p:pic>
      <p:pic>
        <p:nvPicPr>
          <p:cNvPr id="36" name="Picture 35" descr="A green check mark in a white circle&#10;&#10;AI-generated content may be incorrect.">
            <a:extLst>
              <a:ext uri="{FF2B5EF4-FFF2-40B4-BE49-F238E27FC236}">
                <a16:creationId xmlns:a16="http://schemas.microsoft.com/office/drawing/2014/main" id="{89DC2FE0-3B60-5F95-A588-F81B93941BC7}"/>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765962" y="7540169"/>
            <a:ext cx="991346" cy="1084285"/>
          </a:xfrm>
          <a:prstGeom prst="rect">
            <a:avLst/>
          </a:prstGeom>
        </p:spPr>
      </p:pic>
      <p:pic>
        <p:nvPicPr>
          <p:cNvPr id="38" name="Picture 37" descr="A white arrow on a green background&#10;&#10;AI-generated content may be incorrect.">
            <a:extLst>
              <a:ext uri="{FF2B5EF4-FFF2-40B4-BE49-F238E27FC236}">
                <a16:creationId xmlns:a16="http://schemas.microsoft.com/office/drawing/2014/main" id="{C6C3F4ED-8E3B-D314-AA7A-F38E87D45D04}"/>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9459721" y="7574016"/>
            <a:ext cx="790033" cy="876444"/>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1F8E9"/>
        </a:solidFill>
        <a:effectLst/>
      </p:bgPr>
    </p:bg>
    <p:spTree>
      <p:nvGrpSpPr>
        <p:cNvPr id="1" name=""/>
        <p:cNvGrpSpPr/>
        <p:nvPr/>
      </p:nvGrpSpPr>
      <p:grpSpPr>
        <a:xfrm>
          <a:off x="0" y="0"/>
          <a:ext cx="0" cy="0"/>
          <a:chOff x="0" y="0"/>
          <a:chExt cx="0" cy="0"/>
        </a:xfrm>
      </p:grpSpPr>
      <p:sp>
        <p:nvSpPr>
          <p:cNvPr id="2" name="Freeform 2"/>
          <p:cNvSpPr/>
          <p:nvPr/>
        </p:nvSpPr>
        <p:spPr>
          <a:xfrm>
            <a:off x="6617711" y="3509687"/>
            <a:ext cx="5051303" cy="5405090"/>
          </a:xfrm>
          <a:custGeom>
            <a:avLst/>
            <a:gdLst/>
            <a:ahLst/>
            <a:cxnLst/>
            <a:rect l="l" t="t" r="r" b="b"/>
            <a:pathLst>
              <a:path w="5051303" h="5405090">
                <a:moveTo>
                  <a:pt x="0" y="0"/>
                </a:moveTo>
                <a:lnTo>
                  <a:pt x="5051303" y="0"/>
                </a:lnTo>
                <a:lnTo>
                  <a:pt x="5051303" y="5405090"/>
                </a:lnTo>
                <a:lnTo>
                  <a:pt x="0" y="540509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Freeform 3"/>
          <p:cNvSpPr/>
          <p:nvPr/>
        </p:nvSpPr>
        <p:spPr>
          <a:xfrm>
            <a:off x="-843960" y="-603305"/>
            <a:ext cx="2448613" cy="2159231"/>
          </a:xfrm>
          <a:custGeom>
            <a:avLst/>
            <a:gdLst/>
            <a:ahLst/>
            <a:cxnLst/>
            <a:rect l="l" t="t" r="r" b="b"/>
            <a:pathLst>
              <a:path w="2448613" h="2159231">
                <a:moveTo>
                  <a:pt x="0" y="0"/>
                </a:moveTo>
                <a:lnTo>
                  <a:pt x="2448612" y="0"/>
                </a:lnTo>
                <a:lnTo>
                  <a:pt x="2448612" y="2159231"/>
                </a:lnTo>
                <a:lnTo>
                  <a:pt x="0" y="215923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4" name="Freeform 4"/>
          <p:cNvSpPr/>
          <p:nvPr/>
        </p:nvSpPr>
        <p:spPr>
          <a:xfrm>
            <a:off x="16322676" y="8441453"/>
            <a:ext cx="4310743" cy="4114800"/>
          </a:xfrm>
          <a:custGeom>
            <a:avLst/>
            <a:gdLst/>
            <a:ahLst/>
            <a:cxnLst/>
            <a:rect l="l" t="t" r="r" b="b"/>
            <a:pathLst>
              <a:path w="4310743" h="4114800">
                <a:moveTo>
                  <a:pt x="0" y="0"/>
                </a:moveTo>
                <a:lnTo>
                  <a:pt x="4310742" y="0"/>
                </a:lnTo>
                <a:lnTo>
                  <a:pt x="4310742"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5" name="Freeform 5"/>
          <p:cNvSpPr/>
          <p:nvPr/>
        </p:nvSpPr>
        <p:spPr>
          <a:xfrm>
            <a:off x="10248090" y="6377774"/>
            <a:ext cx="1022215" cy="964599"/>
          </a:xfrm>
          <a:custGeom>
            <a:avLst/>
            <a:gdLst/>
            <a:ahLst/>
            <a:cxnLst/>
            <a:rect l="l" t="t" r="r" b="b"/>
            <a:pathLst>
              <a:path w="1022215" h="964599">
                <a:moveTo>
                  <a:pt x="0" y="0"/>
                </a:moveTo>
                <a:lnTo>
                  <a:pt x="1022215" y="0"/>
                </a:lnTo>
                <a:lnTo>
                  <a:pt x="1022215" y="964599"/>
                </a:lnTo>
                <a:lnTo>
                  <a:pt x="0" y="96459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IN"/>
          </a:p>
        </p:txBody>
      </p:sp>
      <p:sp>
        <p:nvSpPr>
          <p:cNvPr id="6" name="Freeform 6"/>
          <p:cNvSpPr/>
          <p:nvPr/>
        </p:nvSpPr>
        <p:spPr>
          <a:xfrm>
            <a:off x="6947525" y="4986201"/>
            <a:ext cx="1246925" cy="1253763"/>
          </a:xfrm>
          <a:custGeom>
            <a:avLst/>
            <a:gdLst/>
            <a:ahLst/>
            <a:cxnLst/>
            <a:rect l="l" t="t" r="r" b="b"/>
            <a:pathLst>
              <a:path w="1246925" h="1253763">
                <a:moveTo>
                  <a:pt x="0" y="0"/>
                </a:moveTo>
                <a:lnTo>
                  <a:pt x="1246925" y="0"/>
                </a:lnTo>
                <a:lnTo>
                  <a:pt x="1246925" y="1253763"/>
                </a:lnTo>
                <a:lnTo>
                  <a:pt x="0" y="1253763"/>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IN"/>
          </a:p>
        </p:txBody>
      </p:sp>
      <p:sp>
        <p:nvSpPr>
          <p:cNvPr id="7" name="Freeform 7"/>
          <p:cNvSpPr/>
          <p:nvPr/>
        </p:nvSpPr>
        <p:spPr>
          <a:xfrm flipH="1">
            <a:off x="7064264" y="7678334"/>
            <a:ext cx="1013447" cy="1015293"/>
          </a:xfrm>
          <a:custGeom>
            <a:avLst/>
            <a:gdLst/>
            <a:ahLst/>
            <a:cxnLst/>
            <a:rect l="l" t="t" r="r" b="b"/>
            <a:pathLst>
              <a:path w="1013447" h="1015293">
                <a:moveTo>
                  <a:pt x="1013447" y="0"/>
                </a:moveTo>
                <a:lnTo>
                  <a:pt x="0" y="0"/>
                </a:lnTo>
                <a:lnTo>
                  <a:pt x="0" y="1015293"/>
                </a:lnTo>
                <a:lnTo>
                  <a:pt x="1013447" y="1015293"/>
                </a:lnTo>
                <a:lnTo>
                  <a:pt x="1013447"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IN"/>
          </a:p>
        </p:txBody>
      </p:sp>
      <p:sp>
        <p:nvSpPr>
          <p:cNvPr id="8" name="Freeform 8"/>
          <p:cNvSpPr/>
          <p:nvPr/>
        </p:nvSpPr>
        <p:spPr>
          <a:xfrm>
            <a:off x="10110581" y="3707313"/>
            <a:ext cx="1159724" cy="1159724"/>
          </a:xfrm>
          <a:custGeom>
            <a:avLst/>
            <a:gdLst/>
            <a:ahLst/>
            <a:cxnLst/>
            <a:rect l="l" t="t" r="r" b="b"/>
            <a:pathLst>
              <a:path w="1159724" h="1159724">
                <a:moveTo>
                  <a:pt x="0" y="0"/>
                </a:moveTo>
                <a:lnTo>
                  <a:pt x="1159724" y="0"/>
                </a:lnTo>
                <a:lnTo>
                  <a:pt x="1159724" y="1159724"/>
                </a:lnTo>
                <a:lnTo>
                  <a:pt x="0" y="1159724"/>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IN"/>
          </a:p>
        </p:txBody>
      </p:sp>
      <p:sp>
        <p:nvSpPr>
          <p:cNvPr id="9" name="TextBox 9"/>
          <p:cNvSpPr txBox="1"/>
          <p:nvPr/>
        </p:nvSpPr>
        <p:spPr>
          <a:xfrm>
            <a:off x="2578031" y="1783474"/>
            <a:ext cx="9405307" cy="1392838"/>
          </a:xfrm>
          <a:prstGeom prst="rect">
            <a:avLst/>
          </a:prstGeom>
        </p:spPr>
        <p:txBody>
          <a:bodyPr lIns="0" tIns="0" rIns="0" bIns="0" rtlCol="0" anchor="t">
            <a:spAutoFit/>
          </a:bodyPr>
          <a:lstStyle/>
          <a:p>
            <a:pPr algn="ctr">
              <a:lnSpc>
                <a:spcPts val="5654"/>
              </a:lnSpc>
            </a:pPr>
            <a:r>
              <a:rPr lang="en-US" sz="4038" b="1">
                <a:solidFill>
                  <a:srgbClr val="1B1B1B"/>
                </a:solidFill>
                <a:latin typeface="Montserrat Bold"/>
                <a:ea typeface="Montserrat Bold"/>
                <a:cs typeface="Montserrat Bold"/>
                <a:sym typeface="Montserrat Bold"/>
              </a:rPr>
              <a:t>Project Implementation Highlights</a:t>
            </a:r>
          </a:p>
          <a:p>
            <a:pPr algn="ctr">
              <a:lnSpc>
                <a:spcPts val="5654"/>
              </a:lnSpc>
            </a:pPr>
            <a:endParaRPr lang="en-US" sz="4038" b="1">
              <a:solidFill>
                <a:srgbClr val="1B1B1B"/>
              </a:solidFill>
              <a:latin typeface="Montserrat Bold"/>
              <a:ea typeface="Montserrat Bold"/>
              <a:cs typeface="Montserrat Bold"/>
              <a:sym typeface="Montserrat Bold"/>
            </a:endParaRPr>
          </a:p>
        </p:txBody>
      </p:sp>
      <p:sp>
        <p:nvSpPr>
          <p:cNvPr id="10" name="TextBox 10"/>
          <p:cNvSpPr txBox="1"/>
          <p:nvPr/>
        </p:nvSpPr>
        <p:spPr>
          <a:xfrm>
            <a:off x="2235872" y="4787265"/>
            <a:ext cx="4068790" cy="727710"/>
          </a:xfrm>
          <a:prstGeom prst="rect">
            <a:avLst/>
          </a:prstGeom>
        </p:spPr>
        <p:txBody>
          <a:bodyPr lIns="0" tIns="0" rIns="0" bIns="0" rtlCol="0" anchor="t">
            <a:spAutoFit/>
          </a:bodyPr>
          <a:lstStyle/>
          <a:p>
            <a:pPr algn="r">
              <a:lnSpc>
                <a:spcPts val="2940"/>
              </a:lnSpc>
            </a:pPr>
            <a:r>
              <a:rPr lang="en-US" sz="2100" b="1" dirty="0">
                <a:solidFill>
                  <a:srgbClr val="1B1B1B"/>
                </a:solidFill>
                <a:latin typeface="Montserrat Bold"/>
                <a:ea typeface="Montserrat Bold"/>
                <a:cs typeface="Montserrat Bold"/>
                <a:sym typeface="Montserrat Bold"/>
              </a:rPr>
              <a:t>Motivational Quotes</a:t>
            </a:r>
          </a:p>
          <a:p>
            <a:pPr algn="r">
              <a:lnSpc>
                <a:spcPts val="2940"/>
              </a:lnSpc>
            </a:pPr>
            <a:endParaRPr lang="en-US" sz="2100" b="1" dirty="0">
              <a:solidFill>
                <a:srgbClr val="1B1B1B"/>
              </a:solidFill>
              <a:latin typeface="Montserrat Bold"/>
              <a:ea typeface="Montserrat Bold"/>
              <a:cs typeface="Montserrat Bold"/>
              <a:sym typeface="Montserrat Bold"/>
            </a:endParaRPr>
          </a:p>
        </p:txBody>
      </p:sp>
      <p:sp>
        <p:nvSpPr>
          <p:cNvPr id="11" name="TextBox 11"/>
          <p:cNvSpPr txBox="1"/>
          <p:nvPr/>
        </p:nvSpPr>
        <p:spPr>
          <a:xfrm>
            <a:off x="1864998" y="5248836"/>
            <a:ext cx="4752713" cy="1249680"/>
          </a:xfrm>
          <a:prstGeom prst="rect">
            <a:avLst/>
          </a:prstGeom>
        </p:spPr>
        <p:txBody>
          <a:bodyPr lIns="0" tIns="0" rIns="0" bIns="0" rtlCol="0" anchor="t">
            <a:spAutoFit/>
          </a:bodyPr>
          <a:lstStyle/>
          <a:p>
            <a:pPr algn="l">
              <a:lnSpc>
                <a:spcPts val="2520"/>
              </a:lnSpc>
            </a:pPr>
            <a:r>
              <a:rPr lang="en-US" sz="1800">
                <a:solidFill>
                  <a:srgbClr val="1B1B1B"/>
                </a:solidFill>
                <a:latin typeface="DM Sans"/>
                <a:ea typeface="DM Sans"/>
                <a:cs typeface="DM Sans"/>
                <a:sym typeface="DM Sans"/>
              </a:rPr>
              <a:t>The QuoteProvider class delivers random motivational quotes from a vector, encouraging positivity after mood check-ins.</a:t>
            </a:r>
          </a:p>
          <a:p>
            <a:pPr algn="l">
              <a:lnSpc>
                <a:spcPts val="2520"/>
              </a:lnSpc>
            </a:pPr>
            <a:endParaRPr lang="en-US" sz="1800">
              <a:solidFill>
                <a:srgbClr val="1B1B1B"/>
              </a:solidFill>
              <a:latin typeface="DM Sans"/>
              <a:ea typeface="DM Sans"/>
              <a:cs typeface="DM Sans"/>
              <a:sym typeface="DM Sans"/>
            </a:endParaRPr>
          </a:p>
        </p:txBody>
      </p:sp>
      <p:sp>
        <p:nvSpPr>
          <p:cNvPr id="12" name="TextBox 12"/>
          <p:cNvSpPr txBox="1"/>
          <p:nvPr/>
        </p:nvSpPr>
        <p:spPr>
          <a:xfrm>
            <a:off x="2235872" y="7360163"/>
            <a:ext cx="4068790" cy="727710"/>
          </a:xfrm>
          <a:prstGeom prst="rect">
            <a:avLst/>
          </a:prstGeom>
        </p:spPr>
        <p:txBody>
          <a:bodyPr lIns="0" tIns="0" rIns="0" bIns="0" rtlCol="0" anchor="t">
            <a:spAutoFit/>
          </a:bodyPr>
          <a:lstStyle/>
          <a:p>
            <a:pPr algn="r">
              <a:lnSpc>
                <a:spcPts val="2940"/>
              </a:lnSpc>
            </a:pPr>
            <a:r>
              <a:rPr lang="en-US" sz="2100" b="1">
                <a:solidFill>
                  <a:srgbClr val="1B1B1B"/>
                </a:solidFill>
                <a:latin typeface="Montserrat Bold"/>
                <a:ea typeface="Montserrat Bold"/>
                <a:cs typeface="Montserrat Bold"/>
                <a:sym typeface="Montserrat Bold"/>
              </a:rPr>
              <a:t>Interactive Exercises</a:t>
            </a:r>
          </a:p>
          <a:p>
            <a:pPr algn="r">
              <a:lnSpc>
                <a:spcPts val="2940"/>
              </a:lnSpc>
            </a:pPr>
            <a:endParaRPr lang="en-US" sz="2100" b="1">
              <a:solidFill>
                <a:srgbClr val="1B1B1B"/>
              </a:solidFill>
              <a:latin typeface="Montserrat Bold"/>
              <a:ea typeface="Montserrat Bold"/>
              <a:cs typeface="Montserrat Bold"/>
              <a:sym typeface="Montserrat Bold"/>
            </a:endParaRPr>
          </a:p>
        </p:txBody>
      </p:sp>
      <p:sp>
        <p:nvSpPr>
          <p:cNvPr id="13" name="TextBox 13"/>
          <p:cNvSpPr txBox="1"/>
          <p:nvPr/>
        </p:nvSpPr>
        <p:spPr>
          <a:xfrm>
            <a:off x="1864998" y="7786715"/>
            <a:ext cx="4752713" cy="1249680"/>
          </a:xfrm>
          <a:prstGeom prst="rect">
            <a:avLst/>
          </a:prstGeom>
        </p:spPr>
        <p:txBody>
          <a:bodyPr lIns="0" tIns="0" rIns="0" bIns="0" rtlCol="0" anchor="t">
            <a:spAutoFit/>
          </a:bodyPr>
          <a:lstStyle/>
          <a:p>
            <a:pPr algn="l">
              <a:lnSpc>
                <a:spcPts val="2520"/>
              </a:lnSpc>
            </a:pPr>
            <a:r>
              <a:rPr lang="en-US" sz="1800">
                <a:solidFill>
                  <a:srgbClr val="1B1B1B"/>
                </a:solidFill>
                <a:latin typeface="DM Sans"/>
                <a:ea typeface="DM Sans"/>
                <a:cs typeface="DM Sans"/>
                <a:sym typeface="DM Sans"/>
              </a:rPr>
              <a:t>A guided breathing exercise uses C++ threading to provide timed instructions, promoting mindfulness and reducing anxiety.</a:t>
            </a:r>
          </a:p>
          <a:p>
            <a:pPr algn="l">
              <a:lnSpc>
                <a:spcPts val="2520"/>
              </a:lnSpc>
            </a:pPr>
            <a:endParaRPr lang="en-US" sz="1800">
              <a:solidFill>
                <a:srgbClr val="1B1B1B"/>
              </a:solidFill>
              <a:latin typeface="DM Sans"/>
              <a:ea typeface="DM Sans"/>
              <a:cs typeface="DM Sans"/>
              <a:sym typeface="DM Sans"/>
            </a:endParaRPr>
          </a:p>
        </p:txBody>
      </p:sp>
      <p:sp>
        <p:nvSpPr>
          <p:cNvPr id="14" name="TextBox 14"/>
          <p:cNvSpPr txBox="1"/>
          <p:nvPr/>
        </p:nvSpPr>
        <p:spPr>
          <a:xfrm>
            <a:off x="11983339" y="3559465"/>
            <a:ext cx="4068790" cy="727710"/>
          </a:xfrm>
          <a:prstGeom prst="rect">
            <a:avLst/>
          </a:prstGeom>
        </p:spPr>
        <p:txBody>
          <a:bodyPr lIns="0" tIns="0" rIns="0" bIns="0" rtlCol="0" anchor="t">
            <a:spAutoFit/>
          </a:bodyPr>
          <a:lstStyle/>
          <a:p>
            <a:pPr algn="l">
              <a:lnSpc>
                <a:spcPts val="2940"/>
              </a:lnSpc>
            </a:pPr>
            <a:r>
              <a:rPr lang="en-US" sz="2100" b="1">
                <a:solidFill>
                  <a:srgbClr val="1B1B1B"/>
                </a:solidFill>
                <a:latin typeface="Montserrat Bold"/>
                <a:ea typeface="Montserrat Bold"/>
                <a:cs typeface="Montserrat Bold"/>
                <a:sym typeface="Montserrat Bold"/>
              </a:rPr>
              <a:t>User Profile Management</a:t>
            </a:r>
          </a:p>
          <a:p>
            <a:pPr algn="l">
              <a:lnSpc>
                <a:spcPts val="2940"/>
              </a:lnSpc>
            </a:pPr>
            <a:endParaRPr lang="en-US" sz="2100" b="1">
              <a:solidFill>
                <a:srgbClr val="1B1B1B"/>
              </a:solidFill>
              <a:latin typeface="Montserrat Bold"/>
              <a:ea typeface="Montserrat Bold"/>
              <a:cs typeface="Montserrat Bold"/>
              <a:sym typeface="Montserrat Bold"/>
            </a:endParaRPr>
          </a:p>
        </p:txBody>
      </p:sp>
      <p:sp>
        <p:nvSpPr>
          <p:cNvPr id="15" name="TextBox 15"/>
          <p:cNvSpPr txBox="1"/>
          <p:nvPr/>
        </p:nvSpPr>
        <p:spPr>
          <a:xfrm>
            <a:off x="11983339" y="4049077"/>
            <a:ext cx="5275961" cy="1564005"/>
          </a:xfrm>
          <a:prstGeom prst="rect">
            <a:avLst/>
          </a:prstGeom>
        </p:spPr>
        <p:txBody>
          <a:bodyPr lIns="0" tIns="0" rIns="0" bIns="0" rtlCol="0" anchor="t">
            <a:spAutoFit/>
          </a:bodyPr>
          <a:lstStyle/>
          <a:p>
            <a:pPr algn="l">
              <a:lnSpc>
                <a:spcPts val="2520"/>
              </a:lnSpc>
            </a:pPr>
            <a:r>
              <a:rPr lang="en-US" sz="1800">
                <a:solidFill>
                  <a:srgbClr val="1B1B1B"/>
                </a:solidFill>
                <a:latin typeface="DM Sans"/>
                <a:ea typeface="DM Sans"/>
                <a:cs typeface="DM Sans"/>
                <a:sym typeface="DM Sans"/>
              </a:rPr>
              <a:t>The system initializes and manages user profiles, storing data in "user_profile.txt". It handles new users by creating files and ensures graceful error management for file operations.</a:t>
            </a:r>
          </a:p>
          <a:p>
            <a:pPr algn="l">
              <a:lnSpc>
                <a:spcPts val="2520"/>
              </a:lnSpc>
            </a:pPr>
            <a:endParaRPr lang="en-US" sz="1800">
              <a:solidFill>
                <a:srgbClr val="1B1B1B"/>
              </a:solidFill>
              <a:latin typeface="DM Sans"/>
              <a:ea typeface="DM Sans"/>
              <a:cs typeface="DM Sans"/>
              <a:sym typeface="DM Sans"/>
            </a:endParaRPr>
          </a:p>
        </p:txBody>
      </p:sp>
      <p:sp>
        <p:nvSpPr>
          <p:cNvPr id="16" name="TextBox 16"/>
          <p:cNvSpPr txBox="1"/>
          <p:nvPr/>
        </p:nvSpPr>
        <p:spPr>
          <a:xfrm>
            <a:off x="11983339" y="6132364"/>
            <a:ext cx="4068790" cy="727710"/>
          </a:xfrm>
          <a:prstGeom prst="rect">
            <a:avLst/>
          </a:prstGeom>
        </p:spPr>
        <p:txBody>
          <a:bodyPr lIns="0" tIns="0" rIns="0" bIns="0" rtlCol="0" anchor="t">
            <a:spAutoFit/>
          </a:bodyPr>
          <a:lstStyle/>
          <a:p>
            <a:pPr algn="l">
              <a:lnSpc>
                <a:spcPts val="2940"/>
              </a:lnSpc>
            </a:pPr>
            <a:r>
              <a:rPr lang="en-US" sz="2100" b="1">
                <a:solidFill>
                  <a:srgbClr val="1B1B1B"/>
                </a:solidFill>
                <a:latin typeface="Montserrat Bold"/>
                <a:ea typeface="Montserrat Bold"/>
                <a:cs typeface="Montserrat Bold"/>
                <a:sym typeface="Montserrat Bold"/>
              </a:rPr>
              <a:t>Mood Logging</a:t>
            </a:r>
          </a:p>
          <a:p>
            <a:pPr algn="l">
              <a:lnSpc>
                <a:spcPts val="2940"/>
              </a:lnSpc>
            </a:pPr>
            <a:endParaRPr lang="en-US" sz="2100" b="1">
              <a:solidFill>
                <a:srgbClr val="1B1B1B"/>
              </a:solidFill>
              <a:latin typeface="Montserrat Bold"/>
              <a:ea typeface="Montserrat Bold"/>
              <a:cs typeface="Montserrat Bold"/>
              <a:sym typeface="Montserrat Bold"/>
            </a:endParaRPr>
          </a:p>
        </p:txBody>
      </p:sp>
      <p:sp>
        <p:nvSpPr>
          <p:cNvPr id="17" name="TextBox 17"/>
          <p:cNvSpPr txBox="1"/>
          <p:nvPr/>
        </p:nvSpPr>
        <p:spPr>
          <a:xfrm>
            <a:off x="11983339" y="6621976"/>
            <a:ext cx="5060066" cy="1564005"/>
          </a:xfrm>
          <a:prstGeom prst="rect">
            <a:avLst/>
          </a:prstGeom>
        </p:spPr>
        <p:txBody>
          <a:bodyPr lIns="0" tIns="0" rIns="0" bIns="0" rtlCol="0" anchor="t">
            <a:spAutoFit/>
          </a:bodyPr>
          <a:lstStyle/>
          <a:p>
            <a:pPr algn="l">
              <a:lnSpc>
                <a:spcPts val="2520"/>
              </a:lnSpc>
            </a:pPr>
            <a:r>
              <a:rPr lang="en-US" sz="1800">
                <a:solidFill>
                  <a:srgbClr val="1B1B1B"/>
                </a:solidFill>
                <a:latin typeface="DM Sans"/>
                <a:ea typeface="DM Sans"/>
                <a:cs typeface="DM Sans"/>
                <a:sym typeface="DM Sans"/>
              </a:rPr>
              <a:t>Users select moods (Happy, Neutral, Sad, Anxious, Excited), which are recorded with timestamps in "mood_log.txt". This data helps detect mood patterns.</a:t>
            </a:r>
          </a:p>
          <a:p>
            <a:pPr algn="l">
              <a:lnSpc>
                <a:spcPts val="2520"/>
              </a:lnSpc>
            </a:pPr>
            <a:endParaRPr lang="en-US" sz="1800">
              <a:solidFill>
                <a:srgbClr val="1B1B1B"/>
              </a:solidFill>
              <a:latin typeface="DM Sans"/>
              <a:ea typeface="DM Sans"/>
              <a:cs typeface="DM Sans"/>
              <a:sym typeface="DM Sans"/>
            </a:endParaRPr>
          </a:p>
        </p:txBody>
      </p:sp>
      <p:pic>
        <p:nvPicPr>
          <p:cNvPr id="19" name="Picture 18" descr="A diagram of a computer program">
            <a:extLst>
              <a:ext uri="{FF2B5EF4-FFF2-40B4-BE49-F238E27FC236}">
                <a16:creationId xmlns:a16="http://schemas.microsoft.com/office/drawing/2014/main" id="{62B922CB-CFEA-8727-CC21-6DE8485C0D6A}"/>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0" y="-172652"/>
            <a:ext cx="18288000" cy="10459652"/>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1F8E9"/>
        </a:solidFill>
        <a:effectLst/>
      </p:bgPr>
    </p:bg>
    <p:spTree>
      <p:nvGrpSpPr>
        <p:cNvPr id="1" name=""/>
        <p:cNvGrpSpPr/>
        <p:nvPr/>
      </p:nvGrpSpPr>
      <p:grpSpPr>
        <a:xfrm>
          <a:off x="0" y="0"/>
          <a:ext cx="0" cy="0"/>
          <a:chOff x="0" y="0"/>
          <a:chExt cx="0" cy="0"/>
        </a:xfrm>
      </p:grpSpPr>
      <p:sp>
        <p:nvSpPr>
          <p:cNvPr id="2" name="Freeform 2"/>
          <p:cNvSpPr/>
          <p:nvPr/>
        </p:nvSpPr>
        <p:spPr>
          <a:xfrm>
            <a:off x="6856448" y="5343922"/>
            <a:ext cx="2999498" cy="2398708"/>
          </a:xfrm>
          <a:custGeom>
            <a:avLst/>
            <a:gdLst/>
            <a:ahLst/>
            <a:cxnLst/>
            <a:rect l="l" t="t" r="r" b="b"/>
            <a:pathLst>
              <a:path w="2999498" h="2398708">
                <a:moveTo>
                  <a:pt x="0" y="0"/>
                </a:moveTo>
                <a:lnTo>
                  <a:pt x="2999498" y="0"/>
                </a:lnTo>
                <a:lnTo>
                  <a:pt x="2999498" y="2398709"/>
                </a:lnTo>
                <a:lnTo>
                  <a:pt x="0" y="23987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Freeform 3"/>
          <p:cNvSpPr/>
          <p:nvPr/>
        </p:nvSpPr>
        <p:spPr>
          <a:xfrm>
            <a:off x="5066225" y="3544795"/>
            <a:ext cx="2999498" cy="2398708"/>
          </a:xfrm>
          <a:custGeom>
            <a:avLst/>
            <a:gdLst/>
            <a:ahLst/>
            <a:cxnLst/>
            <a:rect l="l" t="t" r="r" b="b"/>
            <a:pathLst>
              <a:path w="2999498" h="2398708">
                <a:moveTo>
                  <a:pt x="0" y="0"/>
                </a:moveTo>
                <a:lnTo>
                  <a:pt x="2999499" y="0"/>
                </a:lnTo>
                <a:lnTo>
                  <a:pt x="2999499" y="2398709"/>
                </a:lnTo>
                <a:lnTo>
                  <a:pt x="0" y="23987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4" name="Freeform 4"/>
          <p:cNvSpPr/>
          <p:nvPr/>
        </p:nvSpPr>
        <p:spPr>
          <a:xfrm flipH="1">
            <a:off x="8675674" y="7139235"/>
            <a:ext cx="2436744" cy="2436744"/>
          </a:xfrm>
          <a:custGeom>
            <a:avLst/>
            <a:gdLst/>
            <a:ahLst/>
            <a:cxnLst/>
            <a:rect l="l" t="t" r="r" b="b"/>
            <a:pathLst>
              <a:path w="2436744" h="2436744">
                <a:moveTo>
                  <a:pt x="2436744" y="0"/>
                </a:moveTo>
                <a:lnTo>
                  <a:pt x="0" y="0"/>
                </a:lnTo>
                <a:lnTo>
                  <a:pt x="0" y="2436744"/>
                </a:lnTo>
                <a:lnTo>
                  <a:pt x="2436744" y="2436744"/>
                </a:lnTo>
                <a:lnTo>
                  <a:pt x="2436744"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5" name="Freeform 5"/>
          <p:cNvSpPr/>
          <p:nvPr/>
        </p:nvSpPr>
        <p:spPr>
          <a:xfrm>
            <a:off x="3287332" y="1744550"/>
            <a:ext cx="2999498" cy="2398708"/>
          </a:xfrm>
          <a:custGeom>
            <a:avLst/>
            <a:gdLst/>
            <a:ahLst/>
            <a:cxnLst/>
            <a:rect l="l" t="t" r="r" b="b"/>
            <a:pathLst>
              <a:path w="2999498" h="2398708">
                <a:moveTo>
                  <a:pt x="0" y="0"/>
                </a:moveTo>
                <a:lnTo>
                  <a:pt x="2999498" y="0"/>
                </a:lnTo>
                <a:lnTo>
                  <a:pt x="2999498" y="2398708"/>
                </a:lnTo>
                <a:lnTo>
                  <a:pt x="0" y="239870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6" name="Freeform 6"/>
          <p:cNvSpPr/>
          <p:nvPr/>
        </p:nvSpPr>
        <p:spPr>
          <a:xfrm rot="5400000">
            <a:off x="1133638" y="155031"/>
            <a:ext cx="592749" cy="3790837"/>
          </a:xfrm>
          <a:custGeom>
            <a:avLst/>
            <a:gdLst/>
            <a:ahLst/>
            <a:cxnLst/>
            <a:rect l="l" t="t" r="r" b="b"/>
            <a:pathLst>
              <a:path w="592749" h="3790837">
                <a:moveTo>
                  <a:pt x="0" y="0"/>
                </a:moveTo>
                <a:lnTo>
                  <a:pt x="592750" y="0"/>
                </a:lnTo>
                <a:lnTo>
                  <a:pt x="592750" y="3790837"/>
                </a:lnTo>
                <a:lnTo>
                  <a:pt x="0" y="379083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7" name="Freeform 7"/>
          <p:cNvSpPr/>
          <p:nvPr/>
        </p:nvSpPr>
        <p:spPr>
          <a:xfrm rot="-10800000">
            <a:off x="10510144" y="9547404"/>
            <a:ext cx="592749" cy="3790837"/>
          </a:xfrm>
          <a:custGeom>
            <a:avLst/>
            <a:gdLst/>
            <a:ahLst/>
            <a:cxnLst/>
            <a:rect l="l" t="t" r="r" b="b"/>
            <a:pathLst>
              <a:path w="592749" h="3790837">
                <a:moveTo>
                  <a:pt x="0" y="0"/>
                </a:moveTo>
                <a:lnTo>
                  <a:pt x="592749" y="0"/>
                </a:lnTo>
                <a:lnTo>
                  <a:pt x="592749" y="3790837"/>
                </a:lnTo>
                <a:lnTo>
                  <a:pt x="0" y="379083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grpSp>
        <p:nvGrpSpPr>
          <p:cNvPr id="8" name="Group 8"/>
          <p:cNvGrpSpPr/>
          <p:nvPr/>
        </p:nvGrpSpPr>
        <p:grpSpPr>
          <a:xfrm>
            <a:off x="5392245" y="2050449"/>
            <a:ext cx="1316128" cy="1316128"/>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89F38"/>
            </a:solidFill>
          </p:spPr>
          <p:txBody>
            <a:bodyPr/>
            <a:lstStyle/>
            <a:p>
              <a:endParaRPr lang="en-IN"/>
            </a:p>
          </p:txBody>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7148225" y="3827372"/>
            <a:ext cx="1316128" cy="1316128"/>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ED581"/>
            </a:solidFill>
          </p:spPr>
          <p:txBody>
            <a:bodyPr/>
            <a:lstStyle/>
            <a:p>
              <a:endParaRPr lang="en-IN"/>
            </a:p>
          </p:txBody>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8949590" y="5613608"/>
            <a:ext cx="1316128" cy="1316128"/>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CEDC8"/>
            </a:solidFill>
          </p:spPr>
          <p:txBody>
            <a:bodyPr/>
            <a:lstStyle/>
            <a:p>
              <a:endParaRPr lang="en-IN"/>
            </a:p>
          </p:txBody>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7" name="Freeform 17"/>
          <p:cNvSpPr/>
          <p:nvPr/>
        </p:nvSpPr>
        <p:spPr>
          <a:xfrm>
            <a:off x="5864565" y="2484929"/>
            <a:ext cx="371490" cy="447170"/>
          </a:xfrm>
          <a:custGeom>
            <a:avLst/>
            <a:gdLst/>
            <a:ahLst/>
            <a:cxnLst/>
            <a:rect l="l" t="t" r="r" b="b"/>
            <a:pathLst>
              <a:path w="371490" h="447170">
                <a:moveTo>
                  <a:pt x="0" y="0"/>
                </a:moveTo>
                <a:lnTo>
                  <a:pt x="371489" y="0"/>
                </a:lnTo>
                <a:lnTo>
                  <a:pt x="371489" y="447169"/>
                </a:lnTo>
                <a:lnTo>
                  <a:pt x="0" y="44716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IN"/>
          </a:p>
        </p:txBody>
      </p:sp>
      <p:sp>
        <p:nvSpPr>
          <p:cNvPr id="18" name="Freeform 18"/>
          <p:cNvSpPr/>
          <p:nvPr/>
        </p:nvSpPr>
        <p:spPr>
          <a:xfrm>
            <a:off x="7568590" y="4255948"/>
            <a:ext cx="475398" cy="458976"/>
          </a:xfrm>
          <a:custGeom>
            <a:avLst/>
            <a:gdLst/>
            <a:ahLst/>
            <a:cxnLst/>
            <a:rect l="l" t="t" r="r" b="b"/>
            <a:pathLst>
              <a:path w="475398" h="458976">
                <a:moveTo>
                  <a:pt x="0" y="0"/>
                </a:moveTo>
                <a:lnTo>
                  <a:pt x="475399" y="0"/>
                </a:lnTo>
                <a:lnTo>
                  <a:pt x="475399" y="458976"/>
                </a:lnTo>
                <a:lnTo>
                  <a:pt x="0" y="458976"/>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IN"/>
          </a:p>
        </p:txBody>
      </p:sp>
      <p:sp>
        <p:nvSpPr>
          <p:cNvPr id="19" name="Freeform 19"/>
          <p:cNvSpPr/>
          <p:nvPr/>
        </p:nvSpPr>
        <p:spPr>
          <a:xfrm>
            <a:off x="9367042" y="6033247"/>
            <a:ext cx="481225" cy="476850"/>
          </a:xfrm>
          <a:custGeom>
            <a:avLst/>
            <a:gdLst/>
            <a:ahLst/>
            <a:cxnLst/>
            <a:rect l="l" t="t" r="r" b="b"/>
            <a:pathLst>
              <a:path w="481225" h="476850">
                <a:moveTo>
                  <a:pt x="0" y="0"/>
                </a:moveTo>
                <a:lnTo>
                  <a:pt x="481224" y="0"/>
                </a:lnTo>
                <a:lnTo>
                  <a:pt x="481224" y="476850"/>
                </a:lnTo>
                <a:lnTo>
                  <a:pt x="0" y="47685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IN"/>
          </a:p>
        </p:txBody>
      </p:sp>
      <p:sp>
        <p:nvSpPr>
          <p:cNvPr id="20" name="Freeform 20"/>
          <p:cNvSpPr/>
          <p:nvPr/>
        </p:nvSpPr>
        <p:spPr>
          <a:xfrm>
            <a:off x="-948577" y="8132336"/>
            <a:ext cx="2750430" cy="2975806"/>
          </a:xfrm>
          <a:custGeom>
            <a:avLst/>
            <a:gdLst/>
            <a:ahLst/>
            <a:cxnLst/>
            <a:rect l="l" t="t" r="r" b="b"/>
            <a:pathLst>
              <a:path w="2750430" h="2975806">
                <a:moveTo>
                  <a:pt x="0" y="0"/>
                </a:moveTo>
                <a:lnTo>
                  <a:pt x="2750430" y="0"/>
                </a:lnTo>
                <a:lnTo>
                  <a:pt x="2750430" y="2975805"/>
                </a:lnTo>
                <a:lnTo>
                  <a:pt x="0" y="2975805"/>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IN"/>
          </a:p>
        </p:txBody>
      </p:sp>
      <p:sp>
        <p:nvSpPr>
          <p:cNvPr id="21" name="Freeform 21"/>
          <p:cNvSpPr/>
          <p:nvPr/>
        </p:nvSpPr>
        <p:spPr>
          <a:xfrm>
            <a:off x="16891642" y="-363110"/>
            <a:ext cx="2317321" cy="2237269"/>
          </a:xfrm>
          <a:custGeom>
            <a:avLst/>
            <a:gdLst/>
            <a:ahLst/>
            <a:cxnLst/>
            <a:rect l="l" t="t" r="r" b="b"/>
            <a:pathLst>
              <a:path w="2317321" h="2237269">
                <a:moveTo>
                  <a:pt x="0" y="0"/>
                </a:moveTo>
                <a:lnTo>
                  <a:pt x="2317322" y="0"/>
                </a:lnTo>
                <a:lnTo>
                  <a:pt x="2317322" y="2237268"/>
                </a:lnTo>
                <a:lnTo>
                  <a:pt x="0" y="2237268"/>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en-IN"/>
          </a:p>
        </p:txBody>
      </p:sp>
      <p:sp>
        <p:nvSpPr>
          <p:cNvPr id="22" name="TextBox 22"/>
          <p:cNvSpPr txBox="1"/>
          <p:nvPr/>
        </p:nvSpPr>
        <p:spPr>
          <a:xfrm>
            <a:off x="1836653" y="6287211"/>
            <a:ext cx="6519544" cy="712470"/>
          </a:xfrm>
          <a:prstGeom prst="rect">
            <a:avLst/>
          </a:prstGeom>
        </p:spPr>
        <p:txBody>
          <a:bodyPr lIns="0" tIns="0" rIns="0" bIns="0" rtlCol="0" anchor="t">
            <a:spAutoFit/>
          </a:bodyPr>
          <a:lstStyle/>
          <a:p>
            <a:pPr algn="l">
              <a:lnSpc>
                <a:spcPts val="5880"/>
              </a:lnSpc>
            </a:pPr>
            <a:r>
              <a:rPr lang="en-US" sz="4200" b="1">
                <a:solidFill>
                  <a:srgbClr val="1B1B1B"/>
                </a:solidFill>
                <a:latin typeface="Montserrat Bold"/>
                <a:ea typeface="Montserrat Bold"/>
                <a:cs typeface="Montserrat Bold"/>
                <a:sym typeface="Montserrat Bold"/>
              </a:rPr>
              <a:t>Challenges Faced</a:t>
            </a:r>
          </a:p>
        </p:txBody>
      </p:sp>
      <p:sp>
        <p:nvSpPr>
          <p:cNvPr id="23" name="TextBox 23"/>
          <p:cNvSpPr txBox="1"/>
          <p:nvPr/>
        </p:nvSpPr>
        <p:spPr>
          <a:xfrm>
            <a:off x="7148225" y="2012349"/>
            <a:ext cx="4656539" cy="359009"/>
          </a:xfrm>
          <a:prstGeom prst="rect">
            <a:avLst/>
          </a:prstGeom>
        </p:spPr>
        <p:txBody>
          <a:bodyPr lIns="0" tIns="0" rIns="0" bIns="0" rtlCol="0" anchor="t">
            <a:spAutoFit/>
          </a:bodyPr>
          <a:lstStyle/>
          <a:p>
            <a:pPr>
              <a:lnSpc>
                <a:spcPts val="2940"/>
              </a:lnSpc>
            </a:pPr>
            <a:r>
              <a:rPr lang="en-IN" sz="2400" dirty="0"/>
              <a:t>Event Handling Issues</a:t>
            </a:r>
            <a:endParaRPr lang="en-US" sz="2100" b="1" dirty="0">
              <a:solidFill>
                <a:srgbClr val="1B1B1B"/>
              </a:solidFill>
              <a:latin typeface="Montserrat Bold"/>
              <a:ea typeface="Montserrat Bold"/>
              <a:cs typeface="Montserrat Bold"/>
              <a:sym typeface="Montserrat Bold"/>
            </a:endParaRPr>
          </a:p>
        </p:txBody>
      </p:sp>
      <p:sp>
        <p:nvSpPr>
          <p:cNvPr id="24" name="TextBox 24"/>
          <p:cNvSpPr txBox="1"/>
          <p:nvPr/>
        </p:nvSpPr>
        <p:spPr>
          <a:xfrm>
            <a:off x="7148225" y="2501962"/>
            <a:ext cx="7087084" cy="947632"/>
          </a:xfrm>
          <a:prstGeom prst="rect">
            <a:avLst/>
          </a:prstGeom>
        </p:spPr>
        <p:txBody>
          <a:bodyPr lIns="0" tIns="0" rIns="0" bIns="0" rtlCol="0" anchor="t">
            <a:spAutoFit/>
          </a:bodyPr>
          <a:lstStyle/>
          <a:p>
            <a:pPr algn="l">
              <a:lnSpc>
                <a:spcPts val="2520"/>
              </a:lnSpc>
            </a:pPr>
            <a:r>
              <a:rPr lang="en-US" dirty="0">
                <a:solidFill>
                  <a:srgbClr val="1B1B1B"/>
                </a:solidFill>
                <a:latin typeface="DM Sans"/>
                <a:ea typeface="DM Sans"/>
                <a:cs typeface="DM Sans"/>
                <a:sym typeface="DM Sans"/>
              </a:rPr>
              <a:t>Ensuring that buttons and dynamically generated elements had correct event listeners.. Add/Delete functions sometimes failed to trigger properly.</a:t>
            </a:r>
            <a:endParaRPr lang="en-US" sz="1800" dirty="0">
              <a:solidFill>
                <a:srgbClr val="1B1B1B"/>
              </a:solidFill>
              <a:latin typeface="DM Sans"/>
              <a:ea typeface="DM Sans"/>
              <a:cs typeface="DM Sans"/>
              <a:sym typeface="DM Sans"/>
            </a:endParaRPr>
          </a:p>
        </p:txBody>
      </p:sp>
      <p:sp>
        <p:nvSpPr>
          <p:cNvPr id="25" name="TextBox 25"/>
          <p:cNvSpPr txBox="1"/>
          <p:nvPr/>
        </p:nvSpPr>
        <p:spPr>
          <a:xfrm>
            <a:off x="8949590" y="3911065"/>
            <a:ext cx="4477249" cy="356235"/>
          </a:xfrm>
          <a:prstGeom prst="rect">
            <a:avLst/>
          </a:prstGeom>
        </p:spPr>
        <p:txBody>
          <a:bodyPr lIns="0" tIns="0" rIns="0" bIns="0" rtlCol="0" anchor="t">
            <a:spAutoFit/>
          </a:bodyPr>
          <a:lstStyle/>
          <a:p>
            <a:pPr algn="l">
              <a:lnSpc>
                <a:spcPts val="2940"/>
              </a:lnSpc>
            </a:pPr>
            <a:r>
              <a:rPr lang="en-US" sz="2100" b="1" dirty="0">
                <a:solidFill>
                  <a:srgbClr val="1B1B1B"/>
                </a:solidFill>
                <a:latin typeface="Montserrat Bold"/>
                <a:ea typeface="Montserrat Bold"/>
                <a:cs typeface="Montserrat Bold"/>
                <a:sym typeface="Montserrat Bold"/>
              </a:rPr>
              <a:t>Array Indexing Problems</a:t>
            </a:r>
          </a:p>
        </p:txBody>
      </p:sp>
      <p:sp>
        <p:nvSpPr>
          <p:cNvPr id="26" name="TextBox 26"/>
          <p:cNvSpPr txBox="1"/>
          <p:nvPr/>
        </p:nvSpPr>
        <p:spPr>
          <a:xfrm>
            <a:off x="8949590" y="4400677"/>
            <a:ext cx="7087084" cy="627031"/>
          </a:xfrm>
          <a:prstGeom prst="rect">
            <a:avLst/>
          </a:prstGeom>
        </p:spPr>
        <p:txBody>
          <a:bodyPr lIns="0" tIns="0" rIns="0" bIns="0" rtlCol="0" anchor="t">
            <a:spAutoFit/>
          </a:bodyPr>
          <a:lstStyle/>
          <a:p>
            <a:pPr algn="l">
              <a:lnSpc>
                <a:spcPts val="2520"/>
              </a:lnSpc>
            </a:pPr>
            <a:r>
              <a:rPr lang="en-US" dirty="0">
                <a:solidFill>
                  <a:srgbClr val="1B1B1B"/>
                </a:solidFill>
                <a:latin typeface="DM Sans"/>
                <a:ea typeface="DM Sans"/>
                <a:cs typeface="DM Sans"/>
                <a:sym typeface="DM Sans"/>
              </a:rPr>
              <a:t>Off-by-one errors occurred when deleting tasks .  Some tasks were duplicated or not removed correctly.</a:t>
            </a:r>
            <a:endParaRPr lang="en-US" sz="1800" dirty="0">
              <a:solidFill>
                <a:srgbClr val="1B1B1B"/>
              </a:solidFill>
              <a:latin typeface="DM Sans"/>
              <a:ea typeface="DM Sans"/>
              <a:cs typeface="DM Sans"/>
              <a:sym typeface="DM Sans"/>
            </a:endParaRPr>
          </a:p>
        </p:txBody>
      </p:sp>
      <p:sp>
        <p:nvSpPr>
          <p:cNvPr id="27" name="TextBox 27"/>
          <p:cNvSpPr txBox="1"/>
          <p:nvPr/>
        </p:nvSpPr>
        <p:spPr>
          <a:xfrm>
            <a:off x="10691767" y="5697301"/>
            <a:ext cx="4568017" cy="356235"/>
          </a:xfrm>
          <a:prstGeom prst="rect">
            <a:avLst/>
          </a:prstGeom>
        </p:spPr>
        <p:txBody>
          <a:bodyPr lIns="0" tIns="0" rIns="0" bIns="0" rtlCol="0" anchor="t">
            <a:spAutoFit/>
          </a:bodyPr>
          <a:lstStyle/>
          <a:p>
            <a:pPr algn="l">
              <a:lnSpc>
                <a:spcPts val="2940"/>
              </a:lnSpc>
            </a:pPr>
            <a:r>
              <a:rPr lang="en-US" sz="2100" b="1" dirty="0">
                <a:solidFill>
                  <a:srgbClr val="1B1B1B"/>
                </a:solidFill>
                <a:latin typeface="Montserrat Bold"/>
                <a:ea typeface="Montserrat Bold"/>
                <a:cs typeface="Montserrat Bold"/>
                <a:sym typeface="Montserrat Bold"/>
              </a:rPr>
              <a:t>Persistence Errors</a:t>
            </a:r>
          </a:p>
        </p:txBody>
      </p:sp>
      <p:sp>
        <p:nvSpPr>
          <p:cNvPr id="28" name="TextBox 28"/>
          <p:cNvSpPr txBox="1"/>
          <p:nvPr/>
        </p:nvSpPr>
        <p:spPr>
          <a:xfrm>
            <a:off x="10691767" y="6186913"/>
            <a:ext cx="6567533" cy="627031"/>
          </a:xfrm>
          <a:prstGeom prst="rect">
            <a:avLst/>
          </a:prstGeom>
        </p:spPr>
        <p:txBody>
          <a:bodyPr lIns="0" tIns="0" rIns="0" bIns="0" rtlCol="0" anchor="t">
            <a:spAutoFit/>
          </a:bodyPr>
          <a:lstStyle/>
          <a:p>
            <a:pPr algn="l">
              <a:lnSpc>
                <a:spcPts val="2520"/>
              </a:lnSpc>
            </a:pPr>
            <a:r>
              <a:rPr lang="en-US" dirty="0">
                <a:solidFill>
                  <a:srgbClr val="1B1B1B"/>
                </a:solidFill>
                <a:latin typeface="DM Sans"/>
                <a:ea typeface="DM Sans"/>
                <a:cs typeface="DM Sans"/>
                <a:sym typeface="DM Sans"/>
              </a:rPr>
              <a:t>Issues in converting arrays to JSON and parsing back . Data was not always saved or loaded properly.</a:t>
            </a:r>
            <a:endParaRPr lang="en-US" sz="1800" dirty="0">
              <a:solidFill>
                <a:srgbClr val="1B1B1B"/>
              </a:solidFill>
              <a:latin typeface="DM Sans"/>
              <a:ea typeface="DM Sans"/>
              <a:cs typeface="DM Sans"/>
              <a:sym typeface="DM Sans"/>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1F8E9"/>
        </a:solidFill>
        <a:effectLst/>
      </p:bgPr>
    </p:bg>
    <p:spTree>
      <p:nvGrpSpPr>
        <p:cNvPr id="1" name=""/>
        <p:cNvGrpSpPr/>
        <p:nvPr/>
      </p:nvGrpSpPr>
      <p:grpSpPr>
        <a:xfrm>
          <a:off x="0" y="0"/>
          <a:ext cx="0" cy="0"/>
          <a:chOff x="0" y="0"/>
          <a:chExt cx="0" cy="0"/>
        </a:xfrm>
      </p:grpSpPr>
      <p:sp>
        <p:nvSpPr>
          <p:cNvPr id="2" name="Freeform 2"/>
          <p:cNvSpPr/>
          <p:nvPr/>
        </p:nvSpPr>
        <p:spPr>
          <a:xfrm>
            <a:off x="-948577" y="8380061"/>
            <a:ext cx="2521467" cy="2728081"/>
          </a:xfrm>
          <a:custGeom>
            <a:avLst/>
            <a:gdLst/>
            <a:ahLst/>
            <a:cxnLst/>
            <a:rect l="l" t="t" r="r" b="b"/>
            <a:pathLst>
              <a:path w="2521467" h="2728081">
                <a:moveTo>
                  <a:pt x="0" y="0"/>
                </a:moveTo>
                <a:lnTo>
                  <a:pt x="2521467" y="0"/>
                </a:lnTo>
                <a:lnTo>
                  <a:pt x="2521467" y="2728080"/>
                </a:lnTo>
                <a:lnTo>
                  <a:pt x="0" y="272808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Freeform 3"/>
          <p:cNvSpPr/>
          <p:nvPr/>
        </p:nvSpPr>
        <p:spPr>
          <a:xfrm>
            <a:off x="16891642" y="-363110"/>
            <a:ext cx="2317321" cy="2237269"/>
          </a:xfrm>
          <a:custGeom>
            <a:avLst/>
            <a:gdLst/>
            <a:ahLst/>
            <a:cxnLst/>
            <a:rect l="l" t="t" r="r" b="b"/>
            <a:pathLst>
              <a:path w="2317321" h="2237269">
                <a:moveTo>
                  <a:pt x="0" y="0"/>
                </a:moveTo>
                <a:lnTo>
                  <a:pt x="2317322" y="0"/>
                </a:lnTo>
                <a:lnTo>
                  <a:pt x="2317322" y="2237268"/>
                </a:lnTo>
                <a:lnTo>
                  <a:pt x="0" y="223726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4" name="TextBox 4"/>
          <p:cNvSpPr txBox="1"/>
          <p:nvPr/>
        </p:nvSpPr>
        <p:spPr>
          <a:xfrm>
            <a:off x="5876629" y="679324"/>
            <a:ext cx="5687496" cy="752477"/>
          </a:xfrm>
          <a:prstGeom prst="rect">
            <a:avLst/>
          </a:prstGeom>
        </p:spPr>
        <p:txBody>
          <a:bodyPr lIns="0" tIns="0" rIns="0" bIns="0" rtlCol="0" anchor="t">
            <a:spAutoFit/>
          </a:bodyPr>
          <a:lstStyle/>
          <a:p>
            <a:pPr algn="ctr">
              <a:lnSpc>
                <a:spcPts val="6299"/>
              </a:lnSpc>
              <a:spcBef>
                <a:spcPct val="0"/>
              </a:spcBef>
            </a:pPr>
            <a:r>
              <a:rPr lang="en-US" sz="4499" b="1">
                <a:solidFill>
                  <a:srgbClr val="000000"/>
                </a:solidFill>
                <a:latin typeface="Canva Sans Bold"/>
                <a:ea typeface="Canva Sans Bold"/>
                <a:cs typeface="Canva Sans Bold"/>
                <a:sym typeface="Canva Sans Bold"/>
              </a:rPr>
              <a:t>Project Introduction</a:t>
            </a:r>
          </a:p>
        </p:txBody>
      </p:sp>
      <p:sp>
        <p:nvSpPr>
          <p:cNvPr id="5" name="TextBox 5"/>
          <p:cNvSpPr txBox="1"/>
          <p:nvPr/>
        </p:nvSpPr>
        <p:spPr>
          <a:xfrm>
            <a:off x="1329153" y="3366052"/>
            <a:ext cx="11115815" cy="5368649"/>
          </a:xfrm>
          <a:prstGeom prst="rect">
            <a:avLst/>
          </a:prstGeom>
        </p:spPr>
        <p:txBody>
          <a:bodyPr lIns="0" tIns="0" rIns="0" bIns="0" rtlCol="0" anchor="t">
            <a:spAutoFit/>
          </a:bodyPr>
          <a:lstStyle/>
          <a:p>
            <a:pPr>
              <a:lnSpc>
                <a:spcPts val="3499"/>
              </a:lnSpc>
            </a:pPr>
            <a:r>
              <a:rPr lang="en-US" sz="2500" dirty="0"/>
              <a:t>The </a:t>
            </a:r>
            <a:r>
              <a:rPr lang="en-US" sz="2500" b="1" dirty="0"/>
              <a:t>To-Do List Manager</a:t>
            </a:r>
            <a:r>
              <a:rPr lang="en-US" sz="2500" dirty="0"/>
              <a:t> is a simple web-based application built using </a:t>
            </a:r>
            <a:r>
              <a:rPr lang="en-US" sz="2500" b="1" dirty="0"/>
              <a:t>HTML, CSS, and JavaScript</a:t>
            </a:r>
            <a:r>
              <a:rPr lang="en-US" sz="2500" dirty="0"/>
              <a:t>.</a:t>
            </a:r>
            <a:br>
              <a:rPr lang="en-US" sz="2500" dirty="0"/>
            </a:br>
            <a:r>
              <a:rPr lang="en-US" sz="2500" dirty="0"/>
              <a:t>It helps users organize daily tasks, mark them as complete, and delete them when no longer needed.</a:t>
            </a:r>
            <a:br>
              <a:rPr lang="en-US" sz="2500" dirty="0"/>
            </a:br>
            <a:r>
              <a:rPr lang="en-US" sz="2500" dirty="0"/>
              <a:t>The application ensures persistence using  </a:t>
            </a:r>
            <a:r>
              <a:rPr lang="en-US" sz="2500" b="1" dirty="0"/>
              <a:t>local Storage</a:t>
            </a:r>
            <a:r>
              <a:rPr lang="en-US" sz="2500" dirty="0"/>
              <a:t>, so tasks remain saved even after closing or refreshing the page.</a:t>
            </a:r>
          </a:p>
          <a:p>
            <a:pPr>
              <a:lnSpc>
                <a:spcPts val="3499"/>
              </a:lnSpc>
            </a:pPr>
            <a:r>
              <a:rPr lang="en-IN" sz="2800" b="1" dirty="0"/>
              <a:t>To-Do List Manager provides:</a:t>
            </a:r>
          </a:p>
          <a:p>
            <a:pPr>
              <a:lnSpc>
                <a:spcPts val="3499"/>
              </a:lnSpc>
            </a:pPr>
            <a:r>
              <a:rPr lang="en-IN" sz="2800" dirty="0"/>
              <a:t>Add New Task(insert tasks into the list)</a:t>
            </a:r>
          </a:p>
          <a:p>
            <a:pPr>
              <a:lnSpc>
                <a:spcPts val="3499"/>
              </a:lnSpc>
            </a:pPr>
            <a:r>
              <a:rPr lang="en-IN" sz="2800" dirty="0"/>
              <a:t>Mark as Completed/Uncompleted(toggle status with a click)</a:t>
            </a:r>
          </a:p>
          <a:p>
            <a:pPr>
              <a:lnSpc>
                <a:spcPts val="3499"/>
              </a:lnSpc>
            </a:pPr>
            <a:r>
              <a:rPr lang="en-IN" sz="2800" dirty="0"/>
              <a:t>Data Persistence(tasks remain available across sessions via </a:t>
            </a:r>
            <a:r>
              <a:rPr lang="en-IN" sz="2800" dirty="0" err="1"/>
              <a:t>localStorage</a:t>
            </a:r>
            <a:r>
              <a:rPr lang="en-IN" sz="2800" dirty="0"/>
              <a:t>)</a:t>
            </a:r>
          </a:p>
          <a:p>
            <a:pPr>
              <a:lnSpc>
                <a:spcPts val="3499"/>
              </a:lnSpc>
            </a:pPr>
            <a:r>
              <a:rPr lang="en-IN" sz="2800" dirty="0"/>
              <a:t>Delete Task(remove unwanted tasks)</a:t>
            </a:r>
          </a:p>
          <a:p>
            <a:pPr>
              <a:lnSpc>
                <a:spcPts val="3499"/>
              </a:lnSpc>
            </a:pPr>
            <a:r>
              <a:rPr lang="en-IN" sz="2800" dirty="0"/>
              <a:t>User-Friendly Interface(lightweight and simple to use)</a:t>
            </a:r>
          </a:p>
        </p:txBody>
      </p:sp>
      <p:sp>
        <p:nvSpPr>
          <p:cNvPr id="6" name="TextBox 6"/>
          <p:cNvSpPr txBox="1"/>
          <p:nvPr/>
        </p:nvSpPr>
        <p:spPr>
          <a:xfrm>
            <a:off x="1246593" y="2463361"/>
            <a:ext cx="5738812" cy="596471"/>
          </a:xfrm>
          <a:prstGeom prst="rect">
            <a:avLst/>
          </a:prstGeom>
        </p:spPr>
        <p:txBody>
          <a:bodyPr lIns="0" tIns="0" rIns="0" bIns="0" rtlCol="0" anchor="t">
            <a:spAutoFit/>
          </a:bodyPr>
          <a:lstStyle/>
          <a:p>
            <a:pPr algn="ctr">
              <a:lnSpc>
                <a:spcPts val="4923"/>
              </a:lnSpc>
            </a:pPr>
            <a:r>
              <a:rPr lang="en-US" sz="3516" b="1" dirty="0">
                <a:solidFill>
                  <a:srgbClr val="000000"/>
                </a:solidFill>
                <a:latin typeface="Canva Sans Bold"/>
                <a:ea typeface="Canva Sans Bold"/>
                <a:cs typeface="Canva Sans Bold"/>
                <a:sym typeface="Canva Sans Bold"/>
              </a:rPr>
              <a:t> To Do List Manager</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1F8E9"/>
        </a:solidFill>
        <a:effectLst/>
      </p:bgPr>
    </p:bg>
    <p:spTree>
      <p:nvGrpSpPr>
        <p:cNvPr id="1" name=""/>
        <p:cNvGrpSpPr/>
        <p:nvPr/>
      </p:nvGrpSpPr>
      <p:grpSpPr>
        <a:xfrm>
          <a:off x="0" y="0"/>
          <a:ext cx="0" cy="0"/>
          <a:chOff x="0" y="0"/>
          <a:chExt cx="0" cy="0"/>
        </a:xfrm>
      </p:grpSpPr>
      <p:sp>
        <p:nvSpPr>
          <p:cNvPr id="2" name="Freeform 2"/>
          <p:cNvSpPr/>
          <p:nvPr/>
        </p:nvSpPr>
        <p:spPr>
          <a:xfrm>
            <a:off x="1278548" y="212323"/>
            <a:ext cx="7865452" cy="3993633"/>
          </a:xfrm>
          <a:custGeom>
            <a:avLst/>
            <a:gdLst/>
            <a:ahLst/>
            <a:cxnLst/>
            <a:rect l="l" t="t" r="r" b="b"/>
            <a:pathLst>
              <a:path w="7865452" h="3993633">
                <a:moveTo>
                  <a:pt x="0" y="0"/>
                </a:moveTo>
                <a:lnTo>
                  <a:pt x="7865452" y="0"/>
                </a:lnTo>
                <a:lnTo>
                  <a:pt x="7865452" y="3993634"/>
                </a:lnTo>
                <a:lnTo>
                  <a:pt x="0" y="3993634"/>
                </a:lnTo>
                <a:lnTo>
                  <a:pt x="0" y="0"/>
                </a:lnTo>
                <a:close/>
              </a:path>
            </a:pathLst>
          </a:custGeom>
          <a:blipFill>
            <a:blip r:embed="rId2"/>
            <a:stretch>
              <a:fillRect l="-479" r="-8419"/>
            </a:stretch>
          </a:blipFill>
        </p:spPr>
        <p:txBody>
          <a:bodyPr/>
          <a:lstStyle/>
          <a:p>
            <a:endParaRPr lang="en-IN"/>
          </a:p>
        </p:txBody>
      </p:sp>
      <p:sp>
        <p:nvSpPr>
          <p:cNvPr id="3" name="Freeform 3"/>
          <p:cNvSpPr/>
          <p:nvPr/>
        </p:nvSpPr>
        <p:spPr>
          <a:xfrm>
            <a:off x="12042174" y="279068"/>
            <a:ext cx="3279561" cy="3926889"/>
          </a:xfrm>
          <a:custGeom>
            <a:avLst/>
            <a:gdLst/>
            <a:ahLst/>
            <a:cxnLst/>
            <a:rect l="l" t="t" r="r" b="b"/>
            <a:pathLst>
              <a:path w="3279561" h="3926889">
                <a:moveTo>
                  <a:pt x="0" y="0"/>
                </a:moveTo>
                <a:lnTo>
                  <a:pt x="3279561" y="0"/>
                </a:lnTo>
                <a:lnTo>
                  <a:pt x="3279561" y="3926889"/>
                </a:lnTo>
                <a:lnTo>
                  <a:pt x="0" y="3926889"/>
                </a:lnTo>
                <a:lnTo>
                  <a:pt x="0" y="0"/>
                </a:lnTo>
                <a:close/>
              </a:path>
            </a:pathLst>
          </a:custGeom>
          <a:blipFill>
            <a:blip r:embed="rId3"/>
            <a:stretch>
              <a:fillRect l="-524" r="-68827"/>
            </a:stretch>
          </a:blipFill>
        </p:spPr>
        <p:txBody>
          <a:bodyPr/>
          <a:lstStyle/>
          <a:p>
            <a:endParaRPr lang="en-IN"/>
          </a:p>
        </p:txBody>
      </p:sp>
      <p:sp>
        <p:nvSpPr>
          <p:cNvPr id="4" name="Freeform 4"/>
          <p:cNvSpPr/>
          <p:nvPr/>
        </p:nvSpPr>
        <p:spPr>
          <a:xfrm>
            <a:off x="1278548" y="5058103"/>
            <a:ext cx="7719408" cy="4209722"/>
          </a:xfrm>
          <a:custGeom>
            <a:avLst/>
            <a:gdLst/>
            <a:ahLst/>
            <a:cxnLst/>
            <a:rect l="l" t="t" r="r" b="b"/>
            <a:pathLst>
              <a:path w="7719408" h="4209722">
                <a:moveTo>
                  <a:pt x="0" y="0"/>
                </a:moveTo>
                <a:lnTo>
                  <a:pt x="7719408" y="0"/>
                </a:lnTo>
                <a:lnTo>
                  <a:pt x="7719408" y="4209722"/>
                </a:lnTo>
                <a:lnTo>
                  <a:pt x="0" y="4209722"/>
                </a:lnTo>
                <a:lnTo>
                  <a:pt x="0" y="0"/>
                </a:lnTo>
                <a:close/>
              </a:path>
            </a:pathLst>
          </a:custGeom>
          <a:blipFill>
            <a:blip r:embed="rId4"/>
            <a:stretch>
              <a:fillRect r="-1933"/>
            </a:stretch>
          </a:blipFill>
        </p:spPr>
        <p:txBody>
          <a:bodyPr/>
          <a:lstStyle/>
          <a:p>
            <a:endParaRPr lang="en-IN"/>
          </a:p>
        </p:txBody>
      </p:sp>
      <p:sp>
        <p:nvSpPr>
          <p:cNvPr id="5" name="Freeform 5"/>
          <p:cNvSpPr/>
          <p:nvPr/>
        </p:nvSpPr>
        <p:spPr>
          <a:xfrm>
            <a:off x="11613037" y="5058103"/>
            <a:ext cx="4137835" cy="3921005"/>
          </a:xfrm>
          <a:custGeom>
            <a:avLst/>
            <a:gdLst/>
            <a:ahLst/>
            <a:cxnLst/>
            <a:rect l="l" t="t" r="r" b="b"/>
            <a:pathLst>
              <a:path w="4137835" h="3921005">
                <a:moveTo>
                  <a:pt x="0" y="0"/>
                </a:moveTo>
                <a:lnTo>
                  <a:pt x="4137835" y="0"/>
                </a:lnTo>
                <a:lnTo>
                  <a:pt x="4137835" y="3921006"/>
                </a:lnTo>
                <a:lnTo>
                  <a:pt x="0" y="3921006"/>
                </a:lnTo>
                <a:lnTo>
                  <a:pt x="0" y="0"/>
                </a:lnTo>
                <a:close/>
              </a:path>
            </a:pathLst>
          </a:custGeom>
          <a:blipFill>
            <a:blip r:embed="rId5"/>
            <a:stretch>
              <a:fillRect/>
            </a:stretch>
          </a:blipFill>
        </p:spPr>
        <p:txBody>
          <a:bodyPr/>
          <a:lstStyle/>
          <a:p>
            <a:endParaRPr lang="en-IN"/>
          </a:p>
        </p:txBody>
      </p:sp>
      <p:sp>
        <p:nvSpPr>
          <p:cNvPr id="6" name="TextBox 6"/>
          <p:cNvSpPr txBox="1"/>
          <p:nvPr/>
        </p:nvSpPr>
        <p:spPr>
          <a:xfrm>
            <a:off x="1278548" y="4279922"/>
            <a:ext cx="7737678" cy="656590"/>
          </a:xfrm>
          <a:prstGeom prst="rect">
            <a:avLst/>
          </a:prstGeom>
        </p:spPr>
        <p:txBody>
          <a:bodyPr lIns="0" tIns="0" rIns="0" bIns="0" rtlCol="0" anchor="t">
            <a:spAutoFit/>
          </a:bodyPr>
          <a:lstStyle/>
          <a:p>
            <a:pPr algn="l">
              <a:lnSpc>
                <a:spcPts val="2659"/>
              </a:lnSpc>
              <a:spcBef>
                <a:spcPct val="0"/>
              </a:spcBef>
            </a:pPr>
            <a:r>
              <a:rPr lang="en-US" sz="1899">
                <a:solidFill>
                  <a:srgbClr val="000000"/>
                </a:solidFill>
                <a:latin typeface="Canva Sans"/>
                <a:ea typeface="Canva Sans"/>
                <a:cs typeface="Canva Sans"/>
                <a:sym typeface="Canva Sans"/>
              </a:rPr>
              <a:t>“The system logs the user’s mood and provides suggestions, but inputs are case-sensitive (e.g., ‘Sad’ vs ‘sad’).”</a:t>
            </a:r>
          </a:p>
        </p:txBody>
      </p:sp>
      <p:sp>
        <p:nvSpPr>
          <p:cNvPr id="7" name="TextBox 7"/>
          <p:cNvSpPr txBox="1"/>
          <p:nvPr/>
        </p:nvSpPr>
        <p:spPr>
          <a:xfrm>
            <a:off x="11597868" y="4177664"/>
            <a:ext cx="4783979" cy="656590"/>
          </a:xfrm>
          <a:prstGeom prst="rect">
            <a:avLst/>
          </a:prstGeom>
        </p:spPr>
        <p:txBody>
          <a:bodyPr lIns="0" tIns="0" rIns="0" bIns="0" rtlCol="0" anchor="t">
            <a:spAutoFit/>
          </a:bodyPr>
          <a:lstStyle/>
          <a:p>
            <a:pPr algn="l">
              <a:lnSpc>
                <a:spcPts val="2659"/>
              </a:lnSpc>
              <a:spcBef>
                <a:spcPct val="0"/>
              </a:spcBef>
            </a:pPr>
            <a:r>
              <a:rPr lang="en-US" sz="1899">
                <a:solidFill>
                  <a:srgbClr val="000000"/>
                </a:solidFill>
                <a:latin typeface="Canva Sans"/>
                <a:ea typeface="Canva Sans"/>
                <a:cs typeface="Canva Sans"/>
                <a:sym typeface="Canva Sans"/>
              </a:rPr>
              <a:t>“The application displays the user’s recently logged moods for quick review.”</a:t>
            </a:r>
          </a:p>
        </p:txBody>
      </p:sp>
      <p:sp>
        <p:nvSpPr>
          <p:cNvPr id="8" name="TextBox 8"/>
          <p:cNvSpPr txBox="1"/>
          <p:nvPr/>
        </p:nvSpPr>
        <p:spPr>
          <a:xfrm>
            <a:off x="1278548" y="9373778"/>
            <a:ext cx="7040415" cy="656590"/>
          </a:xfrm>
          <a:prstGeom prst="rect">
            <a:avLst/>
          </a:prstGeom>
        </p:spPr>
        <p:txBody>
          <a:bodyPr lIns="0" tIns="0" rIns="0" bIns="0" rtlCol="0" anchor="t">
            <a:spAutoFit/>
          </a:bodyPr>
          <a:lstStyle/>
          <a:p>
            <a:pPr algn="l">
              <a:lnSpc>
                <a:spcPts val="2659"/>
              </a:lnSpc>
              <a:spcBef>
                <a:spcPct val="0"/>
              </a:spcBef>
            </a:pPr>
            <a:r>
              <a:rPr lang="en-US" sz="1899">
                <a:solidFill>
                  <a:srgbClr val="000000"/>
                </a:solidFill>
                <a:latin typeface="Canva Sans"/>
                <a:ea typeface="Canva Sans"/>
                <a:cs typeface="Canva Sans"/>
                <a:sym typeface="Canva Sans"/>
              </a:rPr>
              <a:t>“Based on the entered mood, the system suggests simple activities to improve emotional well-being.”</a:t>
            </a:r>
          </a:p>
        </p:txBody>
      </p:sp>
      <p:sp>
        <p:nvSpPr>
          <p:cNvPr id="9" name="TextBox 9"/>
          <p:cNvSpPr txBox="1"/>
          <p:nvPr/>
        </p:nvSpPr>
        <p:spPr>
          <a:xfrm>
            <a:off x="11370799" y="9169609"/>
            <a:ext cx="5617076" cy="827439"/>
          </a:xfrm>
          <a:prstGeom prst="rect">
            <a:avLst/>
          </a:prstGeom>
        </p:spPr>
        <p:txBody>
          <a:bodyPr lIns="0" tIns="0" rIns="0" bIns="0" rtlCol="0" anchor="t">
            <a:spAutoFit/>
          </a:bodyPr>
          <a:lstStyle/>
          <a:p>
            <a:pPr algn="l">
              <a:lnSpc>
                <a:spcPts val="2205"/>
              </a:lnSpc>
              <a:spcBef>
                <a:spcPct val="0"/>
              </a:spcBef>
            </a:pPr>
            <a:r>
              <a:rPr lang="en-US" sz="1575">
                <a:solidFill>
                  <a:srgbClr val="000000"/>
                </a:solidFill>
                <a:latin typeface="Canva Sans"/>
                <a:ea typeface="Canva Sans"/>
                <a:cs typeface="Canva Sans"/>
                <a:sym typeface="Canva Sans"/>
              </a:rPr>
              <a:t>“The system displays mood frequency statistics and offers a range of supportive tools to help track and enhance emotional health.”</a:t>
            </a:r>
          </a:p>
        </p:txBody>
      </p:sp>
      <p:pic>
        <p:nvPicPr>
          <p:cNvPr id="11" name="Picture 10" descr="A screenshot of a computer program">
            <a:extLst>
              <a:ext uri="{FF2B5EF4-FFF2-40B4-BE49-F238E27FC236}">
                <a16:creationId xmlns:a16="http://schemas.microsoft.com/office/drawing/2014/main" id="{D814B2A1-3C57-EA7A-43AD-0129368CE8A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8600" y="1"/>
            <a:ext cx="18288000" cy="10286999"/>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87</TotalTime>
  <Words>976</Words>
  <Application>Microsoft Office PowerPoint</Application>
  <PresentationFormat>Custom</PresentationFormat>
  <Paragraphs>72</Paragraphs>
  <Slides>13</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13</vt:i4>
      </vt:variant>
    </vt:vector>
  </HeadingPairs>
  <TitlesOfParts>
    <vt:vector size="21" baseType="lpstr">
      <vt:lpstr>Canva Sans</vt:lpstr>
      <vt:lpstr>Canva Sans Bold</vt:lpstr>
      <vt:lpstr>DM Sans</vt:lpstr>
      <vt:lpstr>Montserrat Bold</vt:lpstr>
      <vt:lpstr>Calibri</vt:lpstr>
      <vt:lpstr>Open Sans Bold</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Data-Driven Infographic Roadmap Presentation</dc:title>
  <dc:creator>Priya</dc:creator>
  <cp:lastModifiedBy>Sanket Yadav</cp:lastModifiedBy>
  <cp:revision>4</cp:revision>
  <dcterms:created xsi:type="dcterms:W3CDTF">2006-08-16T00:00:00Z</dcterms:created>
  <dcterms:modified xsi:type="dcterms:W3CDTF">2025-09-11T09:03:14Z</dcterms:modified>
  <dc:identifier>DAGxcAbDuBw</dc:identifier>
</cp:coreProperties>
</file>